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172200" cx="109728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16" orient="horz"/>
        <p:guide pos="3050" orient="horz"/>
        <p:guide pos="3189" orient="horz"/>
        <p:guide pos="5455"/>
        <p:guide pos="975" orient="horz"/>
        <p:guide pos="3457"/>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spcBef>
                <a:spcPts val="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indent="-228600" lvl="1" marL="9144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2pPr>
            <a:lvl3pPr indent="-228600" lvl="2" marL="13716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3pPr>
            <a:lvl4pPr indent="-228600" lvl="3" marL="18288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4pPr>
            <a:lvl5pPr indent="-228600" lvl="4" marL="22860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pic>
        <p:nvPicPr>
          <p:cNvPr id="7" name="Google Shape;7;n"/>
          <p:cNvPicPr preferRelativeResize="0"/>
          <p:nvPr/>
        </p:nvPicPr>
        <p:blipFill rotWithShape="1">
          <a:blip r:embed="rId2">
            <a:alphaModFix/>
          </a:blip>
          <a:srcRect b="0" l="0" r="0" t="0"/>
          <a:stretch/>
        </p:blipFill>
        <p:spPr>
          <a:xfrm>
            <a:off x="5400933" y="240101"/>
            <a:ext cx="1209933" cy="328091"/>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At this point the students have learned the basics of parallel programming in Module 1, including terms such as data dependency. In Module 2 they’ve also learned how to obtain a performance profile to identify the key parts of their code (“hotspots”). In this module the students will be introduced to the most basic OpenACC directives and focus on parallelizing simple loops.</a:t>
            </a:r>
            <a:endParaRPr/>
          </a:p>
        </p:txBody>
      </p:sp>
      <p:sp>
        <p:nvSpPr>
          <p:cNvPr id="53" name="Google Shape;53;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for loop does not have a loop directive, meaning that it will be redundantly parallelized. Every gang will run the loop in its entirety. Each gang will execute at the same time, and independent of each other.</a:t>
            </a:r>
            <a:endParaRPr/>
          </a:p>
        </p:txBody>
      </p:sp>
      <p:sp>
        <p:nvSpPr>
          <p:cNvPr id="240" name="Google Shape;240;p1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Each of these gangs can have 1 or more computational threads (meaning that it can execute code). For example, when programming with a multicore CPU, each gang will have 1 thread. Other architectures can have more. A GPU, for example may have hundreds of threads per gang.</a:t>
            </a:r>
            <a:endParaRPr/>
          </a:p>
        </p:txBody>
      </p:sp>
      <p:sp>
        <p:nvSpPr>
          <p:cNvPr id="282" name="Google Shape;282;p1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for loop does not have a loop directive, meaning that it will be redundantly parallelized. Every gang will run the loop in its entirety. Each gang will execute at the same time, and independent of each other.</a:t>
            </a:r>
            <a:endParaRPr/>
          </a:p>
        </p:txBody>
      </p:sp>
      <p:sp>
        <p:nvSpPr>
          <p:cNvPr id="317" name="Google Shape;317;p1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for loop does not have a loop directive, meaning that it will be redundantly parallelized. Every gang will run the loop in its entirety. Each gang will execute at the same time, and independent of each other.</a:t>
            </a:r>
            <a:endParaRPr/>
          </a:p>
        </p:txBody>
      </p:sp>
      <p:sp>
        <p:nvSpPr>
          <p:cNvPr id="366" name="Google Shape;366;p1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slide should stress that the PARALLEL directive creates the parallelism on which to run, but the loop directive informs the compiler which loops to parallelize. Either directive by itself is not very useful.</a:t>
            </a:r>
            <a:endParaRPr/>
          </a:p>
        </p:txBody>
      </p:sp>
      <p:sp>
        <p:nvSpPr>
          <p:cNvPr id="409" name="Google Shape;409;p1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 core difference between parallel and kernels, the parallel directive is completely programmer based. It gives the programmer much more control over the code.</a:t>
            </a:r>
            <a:endParaRPr/>
          </a:p>
        </p:txBody>
      </p:sp>
      <p:sp>
        <p:nvSpPr>
          <p:cNvPr id="421" name="Google Shape;421;p1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Now that we have surrounded the loop with a loop directive, the loop iterations will be distributed relatively evenly among the gangs. Each gang has some number of threads, and will have those threads execute the loop iterations. The loop iterations will (for the most part) be split up evenly among the gangs/threads. There are many optimizations that can occur based on how the threads within the gangs work, or how the loop iterations are distributed. However, that is a topic for its own module.</a:t>
            </a:r>
            <a:endParaRPr/>
          </a:p>
        </p:txBody>
      </p:sp>
      <p:sp>
        <p:nvSpPr>
          <p:cNvPr id="433" name="Google Shape;433;p1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1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Now that we have surrounded the loop with a loop directive, the loop iterations will be distributed relatively evenly among the gangs. Each gang has some number of threads, and will have those threads execute the loop iterations. The loop iterations will (for the most part) be split up evenly among the gangs/threads. There are many optimizations that can occur based on how the threads within the gangs work, or how the loop iterations are distributed. However, that is a topic for its own module.</a:t>
            </a:r>
            <a:endParaRPr/>
          </a:p>
        </p:txBody>
      </p:sp>
      <p:sp>
        <p:nvSpPr>
          <p:cNvPr id="499" name="Google Shape;499;p1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1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We are able to use multiple loop directives within the parallel region to parallelize multiple loops.</a:t>
            </a:r>
            <a:endParaRPr/>
          </a:p>
        </p:txBody>
      </p:sp>
      <p:sp>
        <p:nvSpPr>
          <p:cNvPr id="566" name="Google Shape;566;p1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1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directive has been used/discussed before. Students are expected to know by this point what the loop directive is, and how to use it when coding.</a:t>
            </a:r>
            <a:endParaRPr/>
          </a:p>
        </p:txBody>
      </p:sp>
      <p:sp>
        <p:nvSpPr>
          <p:cNvPr id="575" name="Google Shape;575;p1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8" name="Google Shape;58;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2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 Bullet 1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Without including the loop directive, we can receive mixed results. Omitting the loop directive will sometimes result in our code not being parallelized. In a little bit, we will discuss a situation where the loop directive is absolutely required for proper parallelization.</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2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OpenACC provides many ways to optimize our loops. These optimizations are a topic for another module, however, the loop directive must be explicitly written by the program to take advantage of any loop optimizations.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3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also goes hand-in-hand with the loop optimizations. When we talk about them, they will allow us to parallelize our loops in wildly different ways.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4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loop directive will not properly parallelize our loops unless it is contained within a compute region. The loop directive specifies our parallel loops, the compute directives are what actually run these loops on our parallel hardware. Let’s now discuss the compute directives.</a:t>
            </a:r>
            <a:endParaRPr/>
          </a:p>
        </p:txBody>
      </p:sp>
      <p:sp>
        <p:nvSpPr>
          <p:cNvPr id="581" name="Google Shape;581;p2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Depending on the compiler, this code may also just give an error, or give an error while running. Regardless, leaving out the loop directive, like the code above, is most likely not what the programmer had intended.</a:t>
            </a:r>
            <a:endParaRPr/>
          </a:p>
        </p:txBody>
      </p:sp>
      <p:sp>
        <p:nvSpPr>
          <p:cNvPr id="593" name="Google Shape;593;p2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2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For the most part, including the loop directives with the kernels directive is not recommended. The compiler will identify parallel loops itself.</a:t>
            </a:r>
            <a:endParaRPr/>
          </a:p>
        </p:txBody>
      </p:sp>
      <p:sp>
        <p:nvSpPr>
          <p:cNvPr id="602" name="Google Shape;602;p2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Specifically on a multicore target, we are (generally) unable to identify multiple layers of parallelism. With a multicore target, the outermost loop directive may be the only one that applies.</a:t>
            </a:r>
            <a:endParaRPr b="0" i="0" sz="1100" u="none" cap="none" strike="noStrike">
              <a:solidFill>
                <a:schemeClr val="dk1"/>
              </a:solidFill>
              <a:latin typeface="Trebuchet MS"/>
              <a:ea typeface="Trebuchet MS"/>
              <a:cs typeface="Trebuchet MS"/>
              <a:sym typeface="Trebuchet MS"/>
            </a:endParaRPr>
          </a:p>
        </p:txBody>
      </p:sp>
      <p:sp>
        <p:nvSpPr>
          <p:cNvPr id="611" name="Google Shape;611;p2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22" name="Google Shape;622;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2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29" name="Google Shape;629;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36" name="Google Shape;636;p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2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67" name="Google Shape;667;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2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699" name="Google Shape;699;p2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2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708" name="Google Shape;708;p2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5" name="Google Shape;65;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16" name="Google Shape;716;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3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23" name="Google Shape;723;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3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30" name="Google Shape;730;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37" name="Google Shape;737;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3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51" name="Google Shape;751;p3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p3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766" name="Google Shape;766;p3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3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3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 Bullet 1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For newer programmers, the compiler will often be able to optimize the code better than them. Advanced programmers may be able to achieve better optimization than the compiler. For the most part, the compiler is really good.</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2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A thread is simply a “computational unit,” something that is able to run code. We’ve been using the term “core” to describe it so far, but “thread” is a much more accurate term.</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3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You can surround a large region of the code will a kernels region, (a region with multiple loops, especially) and the compiler will try to parallelize everything within that region. This can result in needing a lot less code.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4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compiler does more work, you can specify large regions of code. The programmer has to do very little work when using the kernels directive.</a:t>
            </a:r>
            <a:endParaRPr/>
          </a:p>
        </p:txBody>
      </p:sp>
      <p:sp>
        <p:nvSpPr>
          <p:cNvPr id="772" name="Google Shape;772;p3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p3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Using the kernels directive is entirely compiler based. The programmer doesn’t even have to specify the loop directives, because the compiler will assume them.</a:t>
            </a:r>
            <a:endParaRPr/>
          </a:p>
        </p:txBody>
      </p:sp>
      <p:sp>
        <p:nvSpPr>
          <p:cNvPr id="816" name="Google Shape;816;p3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3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3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Parallelization and optimization are left completely up to the compiler.</a:t>
            </a:r>
            <a:endParaRPr/>
          </a:p>
        </p:txBody>
      </p:sp>
      <p:sp>
        <p:nvSpPr>
          <p:cNvPr id="829" name="Google Shape;829;p3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3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3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same code, but it is within a kernels region rather than a parallel region. There are also 2 loops within the region. Each loop will create a number of gangs, and then execute across those gangs. This process of “Start up the gangs then execute the loop” can happen for each loop. However, if the compiler decides to, it may only start up the gangs once, and then execute more than one loop on those gangs. </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Each loop may also have different optimizations.</a:t>
            </a:r>
            <a:endParaRPr/>
          </a:p>
        </p:txBody>
      </p:sp>
      <p:sp>
        <p:nvSpPr>
          <p:cNvPr id="841" name="Google Shape;841;p3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0" name="Google Shape;70;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4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same code, but it is within a kernels region rather than a parallel region. There are also 2 loops within the region. Each loop will create a number of gangs, and then execute across those gangs. This process of “Start up the gangs then execute the loop” can happen for each loop. However, if the compiler decides to, it may only start up the gangs once, and then execute more than one loop on those gangs. </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Each loop may also have different optimizations.</a:t>
            </a:r>
            <a:endParaRPr/>
          </a:p>
        </p:txBody>
      </p:sp>
      <p:sp>
        <p:nvSpPr>
          <p:cNvPr id="905" name="Google Shape;905;p4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4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952" name="Google Shape;952;p4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4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Parallelization – The kernels directive allows the compiler to decide what to parallelize. The parallel directive leaves that entirely up to the programmer.</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Optimizations – The kernels directive allows the compiler to decide how best to optimize loops. The parallel directive will leave all loop optimization up to the programmer.</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Restrictions – The kernels directive will refuse to parallelize the code that it believes will produce incorrect results. The parallel directive places full trust in the programmer, and will parallelize anything, regardless of whether or not the results become messed up.</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general rule of thumb is to pick one and use it. The kernels directive tends to be “easier” or maybe just the route to go if you’re not completely comfortable with the code. However, the parallel directive gives the programmer more control, and making mistakes becomes much more meaningful.</a:t>
            </a:r>
            <a:endParaRPr/>
          </a:p>
        </p:txBody>
      </p:sp>
      <p:sp>
        <p:nvSpPr>
          <p:cNvPr id="964" name="Google Shape;964;p4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p4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 section that focuses on compiling parallel code, and interpreting the feedback that the compiler gives. Also, how this feedback differs between the parallel and kernels directive.</a:t>
            </a:r>
            <a:endParaRPr/>
          </a:p>
        </p:txBody>
      </p:sp>
      <p:sp>
        <p:nvSpPr>
          <p:cNvPr id="977" name="Google Shape;977;p4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4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2" name="Google Shape;982;p4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We have a simple loop, surrounded by the parallel directive. The compiler is telling us that on line 7, “Generating Multicore code”. This means that our compiler is successfully building our code for a multicore CPU.</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Then on line 8, we see “#pragma acc loop gang” which means that the compiler applied the loop directive to our for loop (like we told it to) and is splitting it across the gangs. This is what we expected (after seeing the earlier diagrams)</a:t>
            </a:r>
            <a:endParaRPr/>
          </a:p>
        </p:txBody>
      </p:sp>
      <p:sp>
        <p:nvSpPr>
          <p:cNvPr id="983" name="Google Shape;983;p4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4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4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the same code, but using the kernels directive. First thing to note is that the compiler verified that the loop was parallelizable BEFORE it generated the multicore code.</a:t>
            </a:r>
            <a:endParaRPr/>
          </a:p>
        </p:txBody>
      </p:sp>
      <p:sp>
        <p:nvSpPr>
          <p:cNvPr id="1001" name="Google Shape;1001;p4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4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4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is a code example that we saw in Module 1, and we determined that the loop wasn’t parallelizable. We can see that the compiler agrees with us and it “prevents parallelization”</a:t>
            </a:r>
            <a:endParaRPr/>
          </a:p>
        </p:txBody>
      </p:sp>
      <p:sp>
        <p:nvSpPr>
          <p:cNvPr id="1016" name="Google Shape;1016;p4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4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p4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However, the parallel directive does not care that the loop isn’t parallelizable. The programmer said to parallelize the loop, and the parallel directive will oblige.</a:t>
            </a:r>
            <a:endParaRPr/>
          </a:p>
        </p:txBody>
      </p:sp>
      <p:sp>
        <p:nvSpPr>
          <p:cNvPr id="1032" name="Google Shape;1032;p4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4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p4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1100"/>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049" name="Google Shape;1049;p4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4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56" name="Google Shape;1056;p4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 parallel directive is fairly similar to the kernels directive in function. But how you use it is fairly different.</a:t>
            </a:r>
            <a:endParaRPr/>
          </a:p>
        </p:txBody>
      </p:sp>
      <p:sp>
        <p:nvSpPr>
          <p:cNvPr id="82" name="Google Shape;82;p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5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p5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The two links are the name of the video. If you search with that name on YouTube, it should be easy to find. Uploaded by the YouTube account “OpenACC”</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code link leads to the OpenACCUsersGroup github.</a:t>
            </a:r>
            <a:endParaRPr/>
          </a:p>
        </p:txBody>
      </p:sp>
      <p:sp>
        <p:nvSpPr>
          <p:cNvPr id="1062" name="Google Shape;1062;p5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5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5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Resources for various things relating to OpenACC. The two recommended, free compilers for OpenACC are PGI and GCC. OpenACC is a new edition to GCC, and all of OpenACC’s features may not be supported yet.</a:t>
            </a:r>
            <a:endParaRPr/>
          </a:p>
        </p:txBody>
      </p:sp>
      <p:sp>
        <p:nvSpPr>
          <p:cNvPr id="1074" name="Google Shape;1074;p5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lang="en-US" sz="1100">
                <a:solidFill>
                  <a:schemeClr val="dk1"/>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 Bullet 1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programmer must express all parallelism, and all optimizations</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2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We will discuss redundant parallelization a little bit more later. However, a redundant parallelization is when you run something multiple times, in parallel. Like running an entire loop many times, but run it at the same time.</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3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This means that the compiler puts full faith into the programmer.</a:t>
            </a:r>
            <a:endParaRPr/>
          </a:p>
        </p:txBody>
      </p:sp>
      <p:sp>
        <p:nvSpPr>
          <p:cNvPr id="88" name="Google Shape;88;p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 Bullet 1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The parallel directive creates parallel gangs on which to run, but does not parallelize the work contained in the region</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2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Gangs may seem like a foreign concept at this point, but will be explained in detail shortly.</a:t>
            </a:r>
            <a:endParaRPr/>
          </a:p>
          <a:p>
            <a:pPr indent="0" lvl="0" marL="0" marR="0" rtl="0" algn="l">
              <a:spcBef>
                <a:spcPts val="330"/>
              </a:spcBef>
              <a:spcAft>
                <a:spcPts val="0"/>
              </a:spcAft>
              <a:buNone/>
            </a:pPr>
            <a:r>
              <a:t/>
            </a:r>
            <a:endParaRPr b="0" i="0" sz="1100" u="none" cap="none" strike="noStrike">
              <a:solidFill>
                <a:schemeClr val="dk1"/>
              </a:solidFill>
              <a:latin typeface="Trebuchet MS"/>
              <a:ea typeface="Trebuchet MS"/>
              <a:cs typeface="Trebuchet MS"/>
              <a:sym typeface="Trebuchet MS"/>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 Bullet 3 **</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To reiterate from the first bullet, “parallel” does not cause your work to be split and executed in parallel, it only creates the gangs on which the work can run</a:t>
            </a:r>
            <a:endParaRPr/>
          </a:p>
        </p:txBody>
      </p:sp>
      <p:sp>
        <p:nvSpPr>
          <p:cNvPr id="122" name="Google Shape;122;p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Each of these gangs can have 1 or more computational threads (meaning that it can execute code). For example, when programming with a multicore CPU, each gang will have 1 thread. Other architectures can have more. A GPU, for example may have hundreds of threads per gang.</a:t>
            </a:r>
            <a:endParaRPr/>
          </a:p>
        </p:txBody>
      </p:sp>
      <p:sp>
        <p:nvSpPr>
          <p:cNvPr id="156" name="Google Shape;156;p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This for loop does not have a loop directive, meaning that it will be redundantly parallelized. Every gang will run the loop in its entirety. Each gang will execute at the same time, and independent of each other.</a:t>
            </a:r>
            <a:endParaRPr/>
          </a:p>
        </p:txBody>
      </p:sp>
      <p:sp>
        <p:nvSpPr>
          <p:cNvPr id="191" name="Google Shape;191;p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 showMasterSp="0">
  <p:cSld name="11_Title Slide ">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21874" l="0" r="0" t="21875"/>
          <a:stretch/>
        </p:blipFill>
        <p:spPr>
          <a:xfrm>
            <a:off x="0" y="0"/>
            <a:ext cx="10972800" cy="6172200"/>
          </a:xfrm>
          <a:prstGeom prst="rect">
            <a:avLst/>
          </a:prstGeom>
          <a:noFill/>
          <a:ln>
            <a:noFill/>
          </a:ln>
        </p:spPr>
      </p:pic>
      <p:sp>
        <p:nvSpPr>
          <p:cNvPr id="18" name="Google Shape;18;p2"/>
          <p:cNvSpPr txBox="1"/>
          <p:nvPr>
            <p:ph idx="1" type="subTitle"/>
          </p:nvPr>
        </p:nvSpPr>
        <p:spPr>
          <a:xfrm>
            <a:off x="433639" y="2349988"/>
            <a:ext cx="8972550" cy="3693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600"/>
              </a:spcBef>
              <a:spcAft>
                <a:spcPts val="0"/>
              </a:spcAft>
              <a:buClr>
                <a:srgbClr val="868686"/>
              </a:buClr>
              <a:buSzPts val="2000"/>
              <a:buFont typeface="Noto Sans Symbols"/>
              <a:buNone/>
              <a:defRPr b="0" i="0" sz="2000" u="none" cap="none" strike="noStrike">
                <a:solidFill>
                  <a:schemeClr val="lt1"/>
                </a:solidFill>
                <a:latin typeface="Arial"/>
                <a:ea typeface="Arial"/>
                <a:cs typeface="Arial"/>
                <a:sym typeface="Arial"/>
              </a:defRPr>
            </a:lvl1pPr>
            <a:lvl2pPr lvl="1"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lvl="2"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lvl="3" marR="0" rtl="0" algn="l">
              <a:spcBef>
                <a:spcPts val="9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lvl="4"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lvl="5"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lvl="6"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lvl="7"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lvl="8"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19" name="Google Shape;19;p2"/>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5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grpSp>
        <p:nvGrpSpPr>
          <p:cNvPr id="20" name="Google Shape;20;p2"/>
          <p:cNvGrpSpPr/>
          <p:nvPr/>
        </p:nvGrpSpPr>
        <p:grpSpPr>
          <a:xfrm>
            <a:off x="-28075" y="0"/>
            <a:ext cx="187005" cy="6172200"/>
            <a:chOff x="311342" y="0"/>
            <a:chExt cx="401443" cy="6172200"/>
          </a:xfrm>
        </p:grpSpPr>
        <p:sp>
          <p:nvSpPr>
            <p:cNvPr id="21" name="Google Shape;21;p2"/>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23" name="Google Shape;23;p2"/>
          <p:cNvPicPr preferRelativeResize="0"/>
          <p:nvPr/>
        </p:nvPicPr>
        <p:blipFill rotWithShape="1">
          <a:blip r:embed="rId3">
            <a:alphaModFix/>
          </a:blip>
          <a:srcRect b="0" l="0" r="0" t="0"/>
          <a:stretch/>
        </p:blipFill>
        <p:spPr>
          <a:xfrm>
            <a:off x="568551" y="5405553"/>
            <a:ext cx="1661097" cy="447845"/>
          </a:xfrm>
          <a:prstGeom prst="rect">
            <a:avLst/>
          </a:prstGeom>
          <a:noFill/>
          <a:ln>
            <a:noFill/>
          </a:ln>
        </p:spPr>
      </p:pic>
      <p:pic>
        <p:nvPicPr>
          <p:cNvPr descr="https://lh4.googleusercontent.com/qPR-t10kD1WbNLKTO4DV4EuuiLI7dSR6k44NfA4-NmhHK_BARSZ7if-6MwkAISf9K9UBJRyUGuXzXZIuqUCzNwOcm58IcfW3llkes5ExAL8Yab9GBR13Gm03JL53ZgIftcrF_2f6SH2IU6IZ" id="24" name="Google Shape;24;p2"/>
          <p:cNvPicPr preferRelativeResize="0"/>
          <p:nvPr/>
        </p:nvPicPr>
        <p:blipFill rotWithShape="1">
          <a:blip r:embed="rId4">
            <a:alphaModFix/>
          </a:blip>
          <a:srcRect b="0" l="0" r="0" t="0"/>
          <a:stretch/>
        </p:blipFill>
        <p:spPr>
          <a:xfrm>
            <a:off x="2639269" y="5270312"/>
            <a:ext cx="1876624" cy="6581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5" name="Shape 25"/>
        <p:cNvGrpSpPr/>
        <p:nvPr/>
      </p:nvGrpSpPr>
      <p:grpSpPr>
        <a:xfrm>
          <a:off x="0" y="0"/>
          <a:ext cx="0" cy="0"/>
          <a:chOff x="0" y="0"/>
          <a:chExt cx="0" cy="0"/>
        </a:xfrm>
      </p:grpSpPr>
      <p:sp>
        <p:nvSpPr>
          <p:cNvPr id="26" name="Google Shape;26;p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27" name="Google Shape;27;p3"/>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55600" lvl="2" marL="13716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28" name="Google Shape;28;p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2400"/>
              <a:buFont typeface="Noto Sans Symbols"/>
              <a:buNone/>
              <a:defRPr b="0" i="0" sz="2400" u="none" cap="none" strike="noStrike">
                <a:solidFill>
                  <a:schemeClr val="lt2"/>
                </a:solidFill>
                <a:latin typeface="Arial"/>
                <a:ea typeface="Arial"/>
                <a:cs typeface="Arial"/>
                <a:sym typeface="Arial"/>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grpSp>
        <p:nvGrpSpPr>
          <p:cNvPr id="29" name="Google Shape;29;p3"/>
          <p:cNvGrpSpPr/>
          <p:nvPr/>
        </p:nvGrpSpPr>
        <p:grpSpPr>
          <a:xfrm>
            <a:off x="-28075" y="0"/>
            <a:ext cx="187005" cy="6172200"/>
            <a:chOff x="311342" y="0"/>
            <a:chExt cx="401443" cy="6172200"/>
          </a:xfrm>
        </p:grpSpPr>
        <p:sp>
          <p:nvSpPr>
            <p:cNvPr id="30" name="Google Shape;30;p3"/>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3"/>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Blue">
  <p:cSld name="Transition - Blue">
    <p:spTree>
      <p:nvGrpSpPr>
        <p:cNvPr id="32" name="Shape 32"/>
        <p:cNvGrpSpPr/>
        <p:nvPr/>
      </p:nvGrpSpPr>
      <p:grpSpPr>
        <a:xfrm>
          <a:off x="0" y="0"/>
          <a:ext cx="0" cy="0"/>
          <a:chOff x="0" y="0"/>
          <a:chExt cx="0" cy="0"/>
        </a:xfrm>
      </p:grpSpPr>
      <p:sp>
        <p:nvSpPr>
          <p:cNvPr id="33" name="Google Shape;33;p4"/>
          <p:cNvSpPr/>
          <p:nvPr/>
        </p:nvSpPr>
        <p:spPr>
          <a:xfrm>
            <a:off x="0" y="0"/>
            <a:ext cx="10972800" cy="53464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 name="Google Shape;34;p4"/>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grpSp>
        <p:nvGrpSpPr>
          <p:cNvPr id="35" name="Google Shape;35;p4"/>
          <p:cNvGrpSpPr/>
          <p:nvPr/>
        </p:nvGrpSpPr>
        <p:grpSpPr>
          <a:xfrm>
            <a:off x="-28075" y="0"/>
            <a:ext cx="187005" cy="6172200"/>
            <a:chOff x="311342" y="0"/>
            <a:chExt cx="401443" cy="6172200"/>
          </a:xfrm>
        </p:grpSpPr>
        <p:sp>
          <p:nvSpPr>
            <p:cNvPr id="36" name="Google Shape;36;p4"/>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 name="Google Shape;37;p4"/>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 name="Shape 38"/>
        <p:cNvGrpSpPr/>
        <p:nvPr/>
      </p:nvGrpSpPr>
      <p:grpSpPr>
        <a:xfrm>
          <a:off x="0" y="0"/>
          <a:ext cx="0" cy="0"/>
          <a:chOff x="0" y="0"/>
          <a:chExt cx="0" cy="0"/>
        </a:xfrm>
      </p:grpSpPr>
      <p:sp>
        <p:nvSpPr>
          <p:cNvPr id="39" name="Google Shape;39;p5"/>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40" name="Shape 40"/>
        <p:cNvGrpSpPr/>
        <p:nvPr/>
      </p:nvGrpSpPr>
      <p:grpSpPr>
        <a:xfrm>
          <a:off x="0" y="0"/>
          <a:ext cx="0" cy="0"/>
          <a:chOff x="0" y="0"/>
          <a:chExt cx="0" cy="0"/>
        </a:xfrm>
      </p:grpSpPr>
      <p:sp>
        <p:nvSpPr>
          <p:cNvPr id="41" name="Google Shape;41;p6"/>
          <p:cNvSpPr/>
          <p:nvPr/>
        </p:nvSpPr>
        <p:spPr>
          <a:xfrm>
            <a:off x="160020" y="2165063"/>
            <a:ext cx="10812780" cy="318134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 name="Google Shape;42;p6"/>
          <p:cNvSpPr txBox="1"/>
          <p:nvPr>
            <p:ph idx="1" type="body"/>
          </p:nvPr>
        </p:nvSpPr>
        <p:spPr>
          <a:xfrm>
            <a:off x="1685408" y="3026024"/>
            <a:ext cx="8805227" cy="624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2800"/>
              <a:buFont typeface="Noto Sans Symbols"/>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900"/>
              </a:spcBef>
              <a:spcAft>
                <a:spcPts val="0"/>
              </a:spcAft>
              <a:buClr>
                <a:schemeClr val="dk1"/>
              </a:buClr>
              <a:buSzPts val="2400"/>
              <a:buFont typeface="Noto Sans Symbols"/>
              <a:buNone/>
              <a:defRPr b="0" i="0" sz="2400" u="none" cap="none" strike="noStrike">
                <a:solidFill>
                  <a:schemeClr val="lt1"/>
                </a:solidFill>
                <a:latin typeface="Arial"/>
                <a:ea typeface="Arial"/>
                <a:cs typeface="Arial"/>
                <a:sym typeface="Arial"/>
              </a:defRPr>
            </a:lvl2pPr>
            <a:lvl3pPr indent="-228600" lvl="2" marL="1371600" marR="0" rtl="0" algn="l">
              <a:lnSpc>
                <a:spcPct val="90000"/>
              </a:lnSpc>
              <a:spcBef>
                <a:spcPts val="900"/>
              </a:spcBef>
              <a:spcAft>
                <a:spcPts val="0"/>
              </a:spcAft>
              <a:buClr>
                <a:schemeClr val="dk1"/>
              </a:buClr>
              <a:buSzPts val="2400"/>
              <a:buFont typeface="Noto Sans Symbols"/>
              <a:buNone/>
              <a:defRPr b="0" i="0" sz="2400" u="none" cap="none" strike="noStrike">
                <a:solidFill>
                  <a:schemeClr val="lt1"/>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3" name="Google Shape;43;p6"/>
          <p:cNvSpPr txBox="1"/>
          <p:nvPr>
            <p:ph idx="2" type="body"/>
          </p:nvPr>
        </p:nvSpPr>
        <p:spPr>
          <a:xfrm>
            <a:off x="1685408" y="4039406"/>
            <a:ext cx="8805227"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1800"/>
              <a:buFont typeface="Noto Sans Symbols"/>
              <a:buNone/>
              <a:defRPr b="0" i="0" sz="1800" u="none" cap="none" strike="noStrike">
                <a:solidFill>
                  <a:schemeClr val="lt1"/>
                </a:solidFill>
                <a:latin typeface="Arial"/>
                <a:ea typeface="Arial"/>
                <a:cs typeface="Arial"/>
                <a:sym typeface="Arial"/>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4" name="Google Shape;44;p6"/>
          <p:cNvSpPr/>
          <p:nvPr/>
        </p:nvSpPr>
        <p:spPr>
          <a:xfrm>
            <a:off x="39303" y="1274332"/>
            <a:ext cx="1603324" cy="14750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9900" cap="none">
                <a:solidFill>
                  <a:schemeClr val="lt2"/>
                </a:solidFill>
                <a:latin typeface="Arial"/>
                <a:ea typeface="Arial"/>
                <a:cs typeface="Arial"/>
                <a:sym typeface="Arial"/>
              </a:rPr>
              <a:t>“</a:t>
            </a:r>
            <a:endParaRPr b="0" sz="19900" cap="none">
              <a:solidFill>
                <a:schemeClr val="lt2"/>
              </a:solidFill>
              <a:latin typeface="Arial"/>
              <a:ea typeface="Arial"/>
              <a:cs typeface="Arial"/>
              <a:sym typeface="Arial"/>
            </a:endParaRPr>
          </a:p>
        </p:txBody>
      </p:sp>
      <p:sp>
        <p:nvSpPr>
          <p:cNvPr id="45" name="Google Shape;45;p6"/>
          <p:cNvSpPr/>
          <p:nvPr/>
        </p:nvSpPr>
        <p:spPr>
          <a:xfrm rot="10800000">
            <a:off x="9303106" y="4972804"/>
            <a:ext cx="1603324" cy="1264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9900" cap="none">
                <a:solidFill>
                  <a:schemeClr val="lt2"/>
                </a:solidFill>
                <a:latin typeface="Arial"/>
                <a:ea typeface="Arial"/>
                <a:cs typeface="Arial"/>
                <a:sym typeface="Arial"/>
              </a:rPr>
              <a:t>“</a:t>
            </a:r>
            <a:endParaRPr b="0" sz="19900" cap="non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6" name="Shape 46"/>
        <p:cNvGrpSpPr/>
        <p:nvPr/>
      </p:nvGrpSpPr>
      <p:grpSpPr>
        <a:xfrm>
          <a:off x="0" y="0"/>
          <a:ext cx="0" cy="0"/>
          <a:chOff x="0" y="0"/>
          <a:chExt cx="0" cy="0"/>
        </a:xfrm>
      </p:grpSpPr>
      <p:sp>
        <p:nvSpPr>
          <p:cNvPr id="47" name="Google Shape;47;p7"/>
          <p:cNvSpPr txBox="1"/>
          <p:nvPr>
            <p:ph type="title"/>
          </p:nvPr>
        </p:nvSpPr>
        <p:spPr>
          <a:xfrm>
            <a:off x="476791" y="633526"/>
            <a:ext cx="5922117" cy="6186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48" name="Google Shape;48;p7"/>
          <p:cNvSpPr txBox="1"/>
          <p:nvPr>
            <p:ph idx="1" type="body"/>
          </p:nvPr>
        </p:nvSpPr>
        <p:spPr>
          <a:xfrm>
            <a:off x="512064" y="2103035"/>
            <a:ext cx="5905833" cy="36937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2000"/>
              <a:buFont typeface="Noto Sans Symbols"/>
              <a:buNone/>
              <a:defRPr b="0" i="0" sz="2000" u="none" cap="none" strike="noStrike">
                <a:solidFill>
                  <a:schemeClr val="dk2"/>
                </a:solidFill>
                <a:latin typeface="Arial"/>
                <a:ea typeface="Arial"/>
                <a:cs typeface="Arial"/>
                <a:sym typeface="Arial"/>
              </a:defRPr>
            </a:lvl1pPr>
            <a:lvl2pPr indent="-228600" lvl="1" marL="914400" marR="0" rtl="0" algn="l">
              <a:lnSpc>
                <a:spcPct val="90000"/>
              </a:lnSpc>
              <a:spcBef>
                <a:spcPts val="900"/>
              </a:spcBef>
              <a:spcAft>
                <a:spcPts val="0"/>
              </a:spcAft>
              <a:buClr>
                <a:schemeClr val="dk1"/>
              </a:buClr>
              <a:buSzPts val="1800"/>
              <a:buFont typeface="Noto Sans Symbols"/>
              <a:buNone/>
              <a:defRPr b="0" i="0" sz="1800" u="none" cap="none" strike="noStrike">
                <a:solidFill>
                  <a:schemeClr val="dk2"/>
                </a:solidFill>
                <a:latin typeface="Arial"/>
                <a:ea typeface="Arial"/>
                <a:cs typeface="Arial"/>
                <a:sym typeface="Arial"/>
              </a:defRPr>
            </a:lvl2pPr>
            <a:lvl3pPr indent="-228600" lvl="2" marL="1371600" marR="0" rtl="0" algn="l">
              <a:lnSpc>
                <a:spcPct val="90000"/>
              </a:lnSpc>
              <a:spcBef>
                <a:spcPts val="900"/>
              </a:spcBef>
              <a:spcAft>
                <a:spcPts val="0"/>
              </a:spcAft>
              <a:buClr>
                <a:schemeClr val="dk1"/>
              </a:buClr>
              <a:buSzPts val="1800"/>
              <a:buFont typeface="Noto Sans Symbols"/>
              <a:buNone/>
              <a:defRPr b="0" i="0" sz="1800" u="none" cap="none" strike="noStrike">
                <a:solidFill>
                  <a:schemeClr val="dk2"/>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9" name="Google Shape;49;p7"/>
          <p:cNvSpPr txBox="1"/>
          <p:nvPr>
            <p:ph idx="2" type="body"/>
          </p:nvPr>
        </p:nvSpPr>
        <p:spPr>
          <a:xfrm>
            <a:off x="476791" y="1183333"/>
            <a:ext cx="5922117"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2400"/>
              <a:buFont typeface="Noto Sans Symbols"/>
              <a:buNone/>
              <a:defRPr b="0" i="0" sz="2400" u="none" cap="none" strike="noStrike">
                <a:solidFill>
                  <a:schemeClr val="lt2"/>
                </a:solidFill>
                <a:latin typeface="Trebuchet MS"/>
                <a:ea typeface="Trebuchet MS"/>
                <a:cs typeface="Trebuchet MS"/>
                <a:sym typeface="Trebuchet MS"/>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1"/>
          <p:cNvSpPr txBox="1"/>
          <p:nvPr>
            <p:ph type="title"/>
          </p:nvPr>
        </p:nvSpPr>
        <p:spPr>
          <a:xfrm>
            <a:off x="421036" y="653532"/>
            <a:ext cx="9973315"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10" name="Google Shape;10;p1"/>
          <p:cNvSpPr txBox="1"/>
          <p:nvPr>
            <p:ph idx="1" type="body"/>
          </p:nvPr>
        </p:nvSpPr>
        <p:spPr>
          <a:xfrm>
            <a:off x="437392" y="2105237"/>
            <a:ext cx="9948931" cy="390804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55600" lvl="2" marL="13716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indent="-355600" lvl="3" marL="1828800" marR="0" rtl="0" algn="l">
              <a:spcBef>
                <a:spcPts val="9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grpSp>
        <p:nvGrpSpPr>
          <p:cNvPr id="11" name="Google Shape;11;p1"/>
          <p:cNvGrpSpPr/>
          <p:nvPr/>
        </p:nvGrpSpPr>
        <p:grpSpPr>
          <a:xfrm>
            <a:off x="-28075" y="0"/>
            <a:ext cx="187005" cy="6172200"/>
            <a:chOff x="311342" y="0"/>
            <a:chExt cx="401443" cy="6172200"/>
          </a:xfrm>
        </p:grpSpPr>
        <p:sp>
          <p:nvSpPr>
            <p:cNvPr id="12" name="Google Shape;12;p1"/>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14" name="Google Shape;14;p1"/>
          <p:cNvPicPr preferRelativeResize="0"/>
          <p:nvPr/>
        </p:nvPicPr>
        <p:blipFill rotWithShape="1">
          <a:blip r:embed="rId1">
            <a:alphaModFix/>
          </a:blip>
          <a:srcRect b="0" l="0" r="0" t="0"/>
          <a:stretch/>
        </p:blipFill>
        <p:spPr>
          <a:xfrm>
            <a:off x="496574" y="5769221"/>
            <a:ext cx="770828" cy="207821"/>
          </a:xfrm>
          <a:prstGeom prst="rect">
            <a:avLst/>
          </a:prstGeom>
          <a:noFill/>
          <a:ln>
            <a:noFill/>
          </a:ln>
        </p:spPr>
      </p:pic>
      <p:pic>
        <p:nvPicPr>
          <p:cNvPr descr="https://lh3.googleusercontent.com/crPaglf53Ty0hsyrgg1HbtW8NdJ_JRSs4_LvKWniRAYbcJURkGDAUfSn2YrSLXcUpCK-6bhtQ8o_X6plTcmyAgUOdWKWVhR74i0LE7CN9Z6dSrBW8JyfunwZ1LJVTuFHQeGclSxaNzAxDKsi" id="15" name="Google Shape;15;p1"/>
          <p:cNvPicPr preferRelativeResize="0"/>
          <p:nvPr/>
        </p:nvPicPr>
        <p:blipFill rotWithShape="1">
          <a:blip r:embed="rId2">
            <a:alphaModFix/>
          </a:blip>
          <a:srcRect b="0" l="0" r="0" t="0"/>
          <a:stretch/>
        </p:blipFill>
        <p:spPr>
          <a:xfrm>
            <a:off x="1423447" y="5719745"/>
            <a:ext cx="723528" cy="257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hyperlink" Target="https://youtu.be/PxmvTsrCTZg" TargetMode="External"/><Relationship Id="rId6" Type="http://schemas.openxmlformats.org/officeDocument/2006/relationships/hyperlink" Target="https://youtu.be/xSCD4-GV41M" TargetMode="External"/><Relationship Id="rId7" Type="http://schemas.openxmlformats.org/officeDocument/2006/relationships/hyperlink" Target="https://github.com/OpenACCUserGroup/openacc-users-group/tree/master/Contributed_Sample_Codes/Tutorial1/solver" TargetMode="External"/></Relationships>
</file>

<file path=ppt/slides/_rels/slide5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hyperlink" Target="https://www.pgroup.com/products/community.htm" TargetMode="External"/><Relationship Id="rId12" Type="http://schemas.openxmlformats.org/officeDocument/2006/relationships/hyperlink" Target="https://www.openacc.org/tools" TargetMode="External"/><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hyperlink" Target="https://gcc.gnu.org/wiki/OpenACC" TargetMode="External"/><Relationship Id="rId15" Type="http://schemas.openxmlformats.org/officeDocument/2006/relationships/image" Target="../media/image12.png"/><Relationship Id="rId14" Type="http://schemas.openxmlformats.org/officeDocument/2006/relationships/image" Target="../media/image8.png"/><Relationship Id="rId16" Type="http://schemas.openxmlformats.org/officeDocument/2006/relationships/hyperlink" Target="https://www.openacc.org/community#slack" TargetMode="External"/><Relationship Id="rId5" Type="http://schemas.openxmlformats.org/officeDocument/2006/relationships/hyperlink" Target="https://www.openacc.org/resources" TargetMode="External"/><Relationship Id="rId6" Type="http://schemas.openxmlformats.org/officeDocument/2006/relationships/image" Target="../media/image11.png"/><Relationship Id="rId7" Type="http://schemas.openxmlformats.org/officeDocument/2006/relationships/hyperlink" Target="https://www.openacc.org/success-stories" TargetMode="External"/><Relationship Id="rId8" Type="http://schemas.openxmlformats.org/officeDocument/2006/relationships/hyperlink" Target="https://www.openacc.org/even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8"/>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5200" u="none" cap="none" strike="noStrike">
                <a:solidFill>
                  <a:schemeClr val="lt1"/>
                </a:solidFill>
                <a:latin typeface="Arial"/>
                <a:ea typeface="Arial"/>
                <a:cs typeface="Arial"/>
                <a:sym typeface="Arial"/>
              </a:rPr>
              <a:t>OPENACC DIRECTIVES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7"/>
          <p:cNvSpPr txBox="1"/>
          <p:nvPr/>
        </p:nvSpPr>
        <p:spPr>
          <a:xfrm>
            <a:off x="419641" y="2138183"/>
            <a:ext cx="4333766" cy="33332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40A459"/>
                </a:solidFill>
                <a:latin typeface="Consolas"/>
                <a:ea typeface="Consolas"/>
                <a:cs typeface="Consolas"/>
                <a:sym typeface="Consolas"/>
              </a:rPr>
              <a:t>// Do Something</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243" name="Google Shape;243;p1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244" name="Google Shape;244;p17"/>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Expressing parallelism</a:t>
            </a:r>
            <a:endParaRPr/>
          </a:p>
        </p:txBody>
      </p:sp>
      <p:sp>
        <p:nvSpPr>
          <p:cNvPr id="245" name="Google Shape;245;p17"/>
          <p:cNvSpPr txBox="1"/>
          <p:nvPr/>
        </p:nvSpPr>
        <p:spPr>
          <a:xfrm>
            <a:off x="419641" y="2138185"/>
            <a:ext cx="4333766" cy="33332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grpSp>
        <p:nvGrpSpPr>
          <p:cNvPr id="246" name="Google Shape;246;p17"/>
          <p:cNvGrpSpPr/>
          <p:nvPr/>
        </p:nvGrpSpPr>
        <p:grpSpPr>
          <a:xfrm>
            <a:off x="5530360" y="1493334"/>
            <a:ext cx="2473377" cy="1243084"/>
            <a:chOff x="5538866" y="1245283"/>
            <a:chExt cx="2473377" cy="1243084"/>
          </a:xfrm>
        </p:grpSpPr>
        <p:sp>
          <p:nvSpPr>
            <p:cNvPr id="247" name="Google Shape;247;p1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48" name="Google Shape;248;p17"/>
            <p:cNvCxnSpPr>
              <a:endCxn id="247"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49" name="Google Shape;249;p17"/>
          <p:cNvGrpSpPr/>
          <p:nvPr/>
        </p:nvGrpSpPr>
        <p:grpSpPr>
          <a:xfrm>
            <a:off x="8099192" y="1493334"/>
            <a:ext cx="2473377" cy="1243084"/>
            <a:chOff x="5538866" y="1245283"/>
            <a:chExt cx="2473377" cy="1243084"/>
          </a:xfrm>
        </p:grpSpPr>
        <p:sp>
          <p:nvSpPr>
            <p:cNvPr id="250" name="Google Shape;250;p1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51" name="Google Shape;251;p17"/>
            <p:cNvCxnSpPr>
              <a:endCxn id="250"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52" name="Google Shape;252;p17"/>
          <p:cNvGrpSpPr/>
          <p:nvPr/>
        </p:nvGrpSpPr>
        <p:grpSpPr>
          <a:xfrm>
            <a:off x="5530359" y="2801133"/>
            <a:ext cx="2473377" cy="1243084"/>
            <a:chOff x="5538866" y="1245283"/>
            <a:chExt cx="2473377" cy="1243084"/>
          </a:xfrm>
        </p:grpSpPr>
        <p:sp>
          <p:nvSpPr>
            <p:cNvPr id="253" name="Google Shape;253;p1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54" name="Google Shape;254;p17"/>
            <p:cNvCxnSpPr>
              <a:endCxn id="253"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55" name="Google Shape;255;p17"/>
          <p:cNvGrpSpPr/>
          <p:nvPr/>
        </p:nvGrpSpPr>
        <p:grpSpPr>
          <a:xfrm>
            <a:off x="8099191" y="2801133"/>
            <a:ext cx="2473377" cy="1243084"/>
            <a:chOff x="5538866" y="1245283"/>
            <a:chExt cx="2473377" cy="1243084"/>
          </a:xfrm>
        </p:grpSpPr>
        <p:sp>
          <p:nvSpPr>
            <p:cNvPr id="256" name="Google Shape;256;p1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57" name="Google Shape;257;p17"/>
            <p:cNvCxnSpPr>
              <a:endCxn id="256"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58" name="Google Shape;258;p17"/>
          <p:cNvGrpSpPr/>
          <p:nvPr/>
        </p:nvGrpSpPr>
        <p:grpSpPr>
          <a:xfrm>
            <a:off x="5530359" y="4108932"/>
            <a:ext cx="2473377" cy="1243084"/>
            <a:chOff x="5538866" y="1245283"/>
            <a:chExt cx="2473377" cy="1243084"/>
          </a:xfrm>
        </p:grpSpPr>
        <p:sp>
          <p:nvSpPr>
            <p:cNvPr id="259" name="Google Shape;259;p1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60" name="Google Shape;260;p17"/>
            <p:cNvCxnSpPr>
              <a:endCxn id="259"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61" name="Google Shape;261;p17"/>
          <p:cNvGrpSpPr/>
          <p:nvPr/>
        </p:nvGrpSpPr>
        <p:grpSpPr>
          <a:xfrm>
            <a:off x="8099191" y="4108932"/>
            <a:ext cx="2473377" cy="1243084"/>
            <a:chOff x="5538866" y="1245283"/>
            <a:chExt cx="2473377" cy="1243084"/>
          </a:xfrm>
        </p:grpSpPr>
        <p:sp>
          <p:nvSpPr>
            <p:cNvPr id="262" name="Google Shape;262;p1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63" name="Google Shape;263;p17"/>
            <p:cNvCxnSpPr>
              <a:endCxn id="262"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sp>
        <p:nvSpPr>
          <p:cNvPr id="264" name="Google Shape;264;p17"/>
          <p:cNvSpPr/>
          <p:nvPr/>
        </p:nvSpPr>
        <p:spPr>
          <a:xfrm>
            <a:off x="4635796" y="1493334"/>
            <a:ext cx="717064" cy="3858682"/>
          </a:xfrm>
          <a:prstGeom prst="leftBrace">
            <a:avLst>
              <a:gd fmla="val 8333" name="adj1"/>
              <a:gd fmla="val 22360"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5" name="Google Shape;265;p17"/>
          <p:cNvSpPr/>
          <p:nvPr/>
        </p:nvSpPr>
        <p:spPr>
          <a:xfrm>
            <a:off x="652776" y="3167062"/>
            <a:ext cx="3887565" cy="1571625"/>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66" name="Google Shape;266;p17"/>
          <p:cNvCxnSpPr/>
          <p:nvPr/>
        </p:nvCxnSpPr>
        <p:spPr>
          <a:xfrm>
            <a:off x="6767047" y="1558526"/>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67" name="Google Shape;267;p17"/>
          <p:cNvCxnSpPr/>
          <p:nvPr/>
        </p:nvCxnSpPr>
        <p:spPr>
          <a:xfrm>
            <a:off x="6767374" y="2865150"/>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68" name="Google Shape;268;p17"/>
          <p:cNvCxnSpPr/>
          <p:nvPr/>
        </p:nvCxnSpPr>
        <p:spPr>
          <a:xfrm>
            <a:off x="6767374" y="4173647"/>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69" name="Google Shape;269;p17"/>
          <p:cNvCxnSpPr/>
          <p:nvPr/>
        </p:nvCxnSpPr>
        <p:spPr>
          <a:xfrm>
            <a:off x="9335878" y="1558049"/>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70" name="Google Shape;270;p17"/>
          <p:cNvCxnSpPr/>
          <p:nvPr/>
        </p:nvCxnSpPr>
        <p:spPr>
          <a:xfrm>
            <a:off x="9335878" y="2865149"/>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71" name="Google Shape;271;p17"/>
          <p:cNvCxnSpPr/>
          <p:nvPr/>
        </p:nvCxnSpPr>
        <p:spPr>
          <a:xfrm>
            <a:off x="9335877" y="4173646"/>
            <a:ext cx="1" cy="1178369"/>
          </a:xfrm>
          <a:prstGeom prst="straightConnector1">
            <a:avLst/>
          </a:prstGeom>
          <a:noFill/>
          <a:ln cap="flat" cmpd="sng" w="76200">
            <a:solidFill>
              <a:srgbClr val="FF0000"/>
            </a:solidFill>
            <a:prstDash val="solid"/>
            <a:round/>
            <a:headEnd len="sm" w="sm" type="none"/>
            <a:tailEnd len="med" w="med" type="triangle"/>
          </a:ln>
        </p:spPr>
      </p:cxnSp>
      <p:sp>
        <p:nvSpPr>
          <p:cNvPr id="272" name="Google Shape;272;p17"/>
          <p:cNvSpPr txBox="1"/>
          <p:nvPr/>
        </p:nvSpPr>
        <p:spPr>
          <a:xfrm>
            <a:off x="1475644" y="4866945"/>
            <a:ext cx="3490865"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This means that each </a:t>
            </a:r>
            <a:r>
              <a:rPr b="1" i="1" lang="en-US" sz="2400" u="none" cap="none" strike="noStrike">
                <a:solidFill>
                  <a:schemeClr val="lt2"/>
                </a:solidFill>
                <a:latin typeface="Arial"/>
                <a:ea typeface="Arial"/>
                <a:cs typeface="Arial"/>
                <a:sym typeface="Arial"/>
              </a:rPr>
              <a:t>gang</a:t>
            </a:r>
            <a:r>
              <a:rPr b="0" i="0" lang="en-US" sz="2400" u="none" cap="none" strike="noStrike">
                <a:solidFill>
                  <a:schemeClr val="dk2"/>
                </a:solidFill>
                <a:latin typeface="Arial"/>
                <a:ea typeface="Arial"/>
                <a:cs typeface="Arial"/>
                <a:sym typeface="Arial"/>
              </a:rPr>
              <a:t> will execute the entire loop</a:t>
            </a:r>
            <a:endParaRPr/>
          </a:p>
        </p:txBody>
      </p:sp>
      <p:sp>
        <p:nvSpPr>
          <p:cNvPr id="273" name="Google Shape;273;p17"/>
          <p:cNvSpPr txBox="1"/>
          <p:nvPr/>
        </p:nvSpPr>
        <p:spPr>
          <a:xfrm>
            <a:off x="5490491"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74" name="Google Shape;274;p17"/>
          <p:cNvSpPr txBox="1"/>
          <p:nvPr/>
        </p:nvSpPr>
        <p:spPr>
          <a:xfrm>
            <a:off x="5490490" y="3702585"/>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75" name="Google Shape;275;p17"/>
          <p:cNvSpPr txBox="1"/>
          <p:nvPr/>
        </p:nvSpPr>
        <p:spPr>
          <a:xfrm>
            <a:off x="8062669" y="3713678"/>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76" name="Google Shape;276;p17"/>
          <p:cNvSpPr txBox="1"/>
          <p:nvPr/>
        </p:nvSpPr>
        <p:spPr>
          <a:xfrm>
            <a:off x="5501843" y="239352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77" name="Google Shape;277;p17"/>
          <p:cNvSpPr txBox="1"/>
          <p:nvPr/>
        </p:nvSpPr>
        <p:spPr>
          <a:xfrm>
            <a:off x="8060043"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78" name="Google Shape;278;p17"/>
          <p:cNvSpPr txBox="1"/>
          <p:nvPr/>
        </p:nvSpPr>
        <p:spPr>
          <a:xfrm>
            <a:off x="8052024" y="2401626"/>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1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285" name="Google Shape;285;p1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Expressing parallelism</a:t>
            </a:r>
            <a:endParaRPr/>
          </a:p>
        </p:txBody>
      </p:sp>
      <p:sp>
        <p:nvSpPr>
          <p:cNvPr id="286" name="Google Shape;286;p18"/>
          <p:cNvSpPr txBox="1"/>
          <p:nvPr/>
        </p:nvSpPr>
        <p:spPr>
          <a:xfrm>
            <a:off x="419641" y="2138185"/>
            <a:ext cx="4333766" cy="33332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parallel</a:t>
            </a:r>
            <a:endParaRPr/>
          </a:p>
        </p:txBody>
      </p:sp>
      <p:grpSp>
        <p:nvGrpSpPr>
          <p:cNvPr id="287" name="Google Shape;287;p18"/>
          <p:cNvGrpSpPr/>
          <p:nvPr/>
        </p:nvGrpSpPr>
        <p:grpSpPr>
          <a:xfrm>
            <a:off x="5530360" y="1493334"/>
            <a:ext cx="2473377" cy="1243084"/>
            <a:chOff x="5538866" y="1245283"/>
            <a:chExt cx="2473377" cy="1243084"/>
          </a:xfrm>
        </p:grpSpPr>
        <p:sp>
          <p:nvSpPr>
            <p:cNvPr id="288" name="Google Shape;288;p18"/>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89" name="Google Shape;289;p18"/>
            <p:cNvCxnSpPr>
              <a:endCxn id="288"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90" name="Google Shape;290;p18"/>
          <p:cNvGrpSpPr/>
          <p:nvPr/>
        </p:nvGrpSpPr>
        <p:grpSpPr>
          <a:xfrm>
            <a:off x="8099192" y="1493334"/>
            <a:ext cx="2473377" cy="1243084"/>
            <a:chOff x="5538866" y="1245283"/>
            <a:chExt cx="2473377" cy="1243084"/>
          </a:xfrm>
        </p:grpSpPr>
        <p:sp>
          <p:nvSpPr>
            <p:cNvPr id="291" name="Google Shape;291;p18"/>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92" name="Google Shape;292;p18"/>
            <p:cNvCxnSpPr>
              <a:endCxn id="291"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93" name="Google Shape;293;p18"/>
          <p:cNvGrpSpPr/>
          <p:nvPr/>
        </p:nvGrpSpPr>
        <p:grpSpPr>
          <a:xfrm>
            <a:off x="5530359" y="2801133"/>
            <a:ext cx="2473377" cy="1243084"/>
            <a:chOff x="5538866" y="1245283"/>
            <a:chExt cx="2473377" cy="1243084"/>
          </a:xfrm>
        </p:grpSpPr>
        <p:sp>
          <p:nvSpPr>
            <p:cNvPr id="294" name="Google Shape;294;p18"/>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95" name="Google Shape;295;p18"/>
            <p:cNvCxnSpPr>
              <a:endCxn id="294"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96" name="Google Shape;296;p18"/>
          <p:cNvGrpSpPr/>
          <p:nvPr/>
        </p:nvGrpSpPr>
        <p:grpSpPr>
          <a:xfrm>
            <a:off x="8099191" y="2801133"/>
            <a:ext cx="2473377" cy="1243084"/>
            <a:chOff x="5538866" y="1245283"/>
            <a:chExt cx="2473377" cy="1243084"/>
          </a:xfrm>
        </p:grpSpPr>
        <p:sp>
          <p:nvSpPr>
            <p:cNvPr id="297" name="Google Shape;297;p18"/>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98" name="Google Shape;298;p18"/>
            <p:cNvCxnSpPr>
              <a:endCxn id="297"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99" name="Google Shape;299;p18"/>
          <p:cNvGrpSpPr/>
          <p:nvPr/>
        </p:nvGrpSpPr>
        <p:grpSpPr>
          <a:xfrm>
            <a:off x="5530359" y="4108932"/>
            <a:ext cx="2473377" cy="1243084"/>
            <a:chOff x="5538866" y="1245283"/>
            <a:chExt cx="2473377" cy="1243084"/>
          </a:xfrm>
        </p:grpSpPr>
        <p:sp>
          <p:nvSpPr>
            <p:cNvPr id="300" name="Google Shape;300;p18"/>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01" name="Google Shape;301;p18"/>
            <p:cNvCxnSpPr>
              <a:endCxn id="300"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02" name="Google Shape;302;p18"/>
          <p:cNvGrpSpPr/>
          <p:nvPr/>
        </p:nvGrpSpPr>
        <p:grpSpPr>
          <a:xfrm>
            <a:off x="8099191" y="4108932"/>
            <a:ext cx="2473377" cy="1243084"/>
            <a:chOff x="5538866" y="1245283"/>
            <a:chExt cx="2473377" cy="1243084"/>
          </a:xfrm>
        </p:grpSpPr>
        <p:sp>
          <p:nvSpPr>
            <p:cNvPr id="303" name="Google Shape;303;p18"/>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04" name="Google Shape;304;p18"/>
            <p:cNvCxnSpPr>
              <a:endCxn id="303"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sp>
        <p:nvSpPr>
          <p:cNvPr id="305" name="Google Shape;305;p18"/>
          <p:cNvSpPr/>
          <p:nvPr/>
        </p:nvSpPr>
        <p:spPr>
          <a:xfrm>
            <a:off x="4635796" y="1493334"/>
            <a:ext cx="717064" cy="3858682"/>
          </a:xfrm>
          <a:prstGeom prst="leftBrace">
            <a:avLst>
              <a:gd fmla="val 8333" name="adj1"/>
              <a:gd fmla="val 22360"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6" name="Google Shape;306;p18"/>
          <p:cNvSpPr txBox="1"/>
          <p:nvPr/>
        </p:nvSpPr>
        <p:spPr>
          <a:xfrm>
            <a:off x="1193861" y="2865848"/>
            <a:ext cx="3346480" cy="208672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When encountering the </a:t>
            </a:r>
            <a:r>
              <a:rPr b="1" i="1" lang="en-US" sz="2400" u="none" cap="none" strike="noStrike">
                <a:solidFill>
                  <a:schemeClr val="lt2"/>
                </a:solidFill>
                <a:latin typeface="Arial"/>
                <a:ea typeface="Arial"/>
                <a:cs typeface="Arial"/>
                <a:sym typeface="Arial"/>
              </a:rPr>
              <a:t>parallel</a:t>
            </a:r>
            <a:r>
              <a:rPr b="0" i="0" lang="en-US" sz="2400" u="none" cap="none" strike="noStrike">
                <a:solidFill>
                  <a:schemeClr val="dk2"/>
                </a:solidFill>
                <a:latin typeface="Arial"/>
                <a:ea typeface="Arial"/>
                <a:cs typeface="Arial"/>
                <a:sym typeface="Arial"/>
              </a:rPr>
              <a:t> directive, the compiler will generate </a:t>
            </a:r>
            <a:r>
              <a:rPr b="0" i="1" lang="en-US" sz="2400" u="none" cap="none" strike="noStrike">
                <a:solidFill>
                  <a:schemeClr val="dk2"/>
                </a:solidFill>
                <a:latin typeface="Arial"/>
                <a:ea typeface="Arial"/>
                <a:cs typeface="Arial"/>
                <a:sym typeface="Arial"/>
              </a:rPr>
              <a:t>1 or more parallel </a:t>
            </a:r>
            <a:r>
              <a:rPr b="1" i="1" lang="en-US" sz="2400" u="none" cap="none" strike="noStrike">
                <a:solidFill>
                  <a:schemeClr val="lt2"/>
                </a:solidFill>
                <a:latin typeface="Arial"/>
                <a:ea typeface="Arial"/>
                <a:cs typeface="Arial"/>
                <a:sym typeface="Arial"/>
              </a:rPr>
              <a:t>gangs</a:t>
            </a:r>
            <a:r>
              <a:rPr b="0" i="0" lang="en-US" sz="2400" u="none" cap="none" strike="noStrike">
                <a:solidFill>
                  <a:schemeClr val="dk2"/>
                </a:solidFill>
                <a:latin typeface="Arial"/>
                <a:ea typeface="Arial"/>
                <a:cs typeface="Arial"/>
                <a:sym typeface="Arial"/>
              </a:rPr>
              <a:t>, which execute redundantly.</a:t>
            </a:r>
            <a:endParaRPr/>
          </a:p>
        </p:txBody>
      </p:sp>
      <p:cxnSp>
        <p:nvCxnSpPr>
          <p:cNvPr id="307" name="Google Shape;307;p18"/>
          <p:cNvCxnSpPr/>
          <p:nvPr/>
        </p:nvCxnSpPr>
        <p:spPr>
          <a:xfrm>
            <a:off x="1335449" y="4576253"/>
            <a:ext cx="969690" cy="0"/>
          </a:xfrm>
          <a:prstGeom prst="straightConnector1">
            <a:avLst/>
          </a:prstGeom>
          <a:noFill/>
          <a:ln cap="flat" cmpd="sng" w="38100">
            <a:solidFill>
              <a:schemeClr val="accent4"/>
            </a:solidFill>
            <a:prstDash val="solid"/>
            <a:round/>
            <a:headEnd len="sm" w="sm" type="none"/>
            <a:tailEnd len="sm" w="sm" type="none"/>
          </a:ln>
        </p:spPr>
      </p:cxnSp>
      <p:sp>
        <p:nvSpPr>
          <p:cNvPr id="308" name="Google Shape;308;p18"/>
          <p:cNvSpPr txBox="1"/>
          <p:nvPr/>
        </p:nvSpPr>
        <p:spPr>
          <a:xfrm>
            <a:off x="5490491"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09" name="Google Shape;309;p18"/>
          <p:cNvSpPr txBox="1"/>
          <p:nvPr/>
        </p:nvSpPr>
        <p:spPr>
          <a:xfrm>
            <a:off x="5490490" y="3702585"/>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10" name="Google Shape;310;p18"/>
          <p:cNvSpPr txBox="1"/>
          <p:nvPr/>
        </p:nvSpPr>
        <p:spPr>
          <a:xfrm>
            <a:off x="8062669" y="3713678"/>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11" name="Google Shape;311;p18"/>
          <p:cNvSpPr txBox="1"/>
          <p:nvPr/>
        </p:nvSpPr>
        <p:spPr>
          <a:xfrm>
            <a:off x="5501843" y="239352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12" name="Google Shape;312;p18"/>
          <p:cNvSpPr txBox="1"/>
          <p:nvPr/>
        </p:nvSpPr>
        <p:spPr>
          <a:xfrm>
            <a:off x="8060043"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13" name="Google Shape;313;p18"/>
          <p:cNvSpPr txBox="1"/>
          <p:nvPr/>
        </p:nvSpPr>
        <p:spPr>
          <a:xfrm>
            <a:off x="8052024" y="2401626"/>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500"/>
                                        <p:tgtEl>
                                          <p:spTgt spid="305"/>
                                        </p:tgtEl>
                                        <p:attrNameLst>
                                          <p:attrName>ppt_w</p:attrName>
                                        </p:attrNameLst>
                                      </p:cBhvr>
                                      <p:tavLst>
                                        <p:tav fmla="" tm="0">
                                          <p:val>
                                            <p:strVal val="0"/>
                                          </p:val>
                                        </p:tav>
                                        <p:tav fmla="" tm="100000">
                                          <p:val>
                                            <p:strVal val="#ppt_w"/>
                                          </p:val>
                                        </p:tav>
                                      </p:tavLst>
                                    </p:anim>
                                    <p:anim calcmode="lin" valueType="num">
                                      <p:cBhvr additive="base">
                                        <p:cTn dur="500"/>
                                        <p:tgtEl>
                                          <p:spTgt spid="30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1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320" name="Google Shape;320;p1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Expressing parallelism</a:t>
            </a:r>
            <a:endParaRPr/>
          </a:p>
        </p:txBody>
      </p:sp>
      <p:grpSp>
        <p:nvGrpSpPr>
          <p:cNvPr id="321" name="Google Shape;321;p19"/>
          <p:cNvGrpSpPr/>
          <p:nvPr/>
        </p:nvGrpSpPr>
        <p:grpSpPr>
          <a:xfrm>
            <a:off x="5530360" y="1493334"/>
            <a:ext cx="2473377" cy="1243084"/>
            <a:chOff x="5538866" y="1245283"/>
            <a:chExt cx="2473377" cy="1243084"/>
          </a:xfrm>
        </p:grpSpPr>
        <p:sp>
          <p:nvSpPr>
            <p:cNvPr id="322" name="Google Shape;322;p19"/>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23" name="Google Shape;323;p19"/>
            <p:cNvCxnSpPr>
              <a:endCxn id="322"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24" name="Google Shape;324;p19"/>
          <p:cNvGrpSpPr/>
          <p:nvPr/>
        </p:nvGrpSpPr>
        <p:grpSpPr>
          <a:xfrm>
            <a:off x="8099192" y="1493334"/>
            <a:ext cx="2473377" cy="1243084"/>
            <a:chOff x="5538866" y="1245283"/>
            <a:chExt cx="2473377" cy="1243084"/>
          </a:xfrm>
        </p:grpSpPr>
        <p:sp>
          <p:nvSpPr>
            <p:cNvPr id="325" name="Google Shape;325;p19"/>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26" name="Google Shape;326;p19"/>
            <p:cNvCxnSpPr>
              <a:endCxn id="325"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27" name="Google Shape;327;p19"/>
          <p:cNvGrpSpPr/>
          <p:nvPr/>
        </p:nvGrpSpPr>
        <p:grpSpPr>
          <a:xfrm>
            <a:off x="5530359" y="2801133"/>
            <a:ext cx="2473377" cy="1243084"/>
            <a:chOff x="5538866" y="1245283"/>
            <a:chExt cx="2473377" cy="1243084"/>
          </a:xfrm>
        </p:grpSpPr>
        <p:sp>
          <p:nvSpPr>
            <p:cNvPr id="328" name="Google Shape;328;p19"/>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29" name="Google Shape;329;p19"/>
            <p:cNvCxnSpPr>
              <a:endCxn id="328"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30" name="Google Shape;330;p19"/>
          <p:cNvGrpSpPr/>
          <p:nvPr/>
        </p:nvGrpSpPr>
        <p:grpSpPr>
          <a:xfrm>
            <a:off x="8099191" y="2801133"/>
            <a:ext cx="2473377" cy="1243084"/>
            <a:chOff x="5538866" y="1245283"/>
            <a:chExt cx="2473377" cy="1243084"/>
          </a:xfrm>
        </p:grpSpPr>
        <p:sp>
          <p:nvSpPr>
            <p:cNvPr id="331" name="Google Shape;331;p19"/>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32" name="Google Shape;332;p19"/>
            <p:cNvCxnSpPr>
              <a:endCxn id="331"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33" name="Google Shape;333;p19"/>
          <p:cNvGrpSpPr/>
          <p:nvPr/>
        </p:nvGrpSpPr>
        <p:grpSpPr>
          <a:xfrm>
            <a:off x="5530359" y="4108932"/>
            <a:ext cx="2473377" cy="1243084"/>
            <a:chOff x="5538866" y="1245283"/>
            <a:chExt cx="2473377" cy="1243084"/>
          </a:xfrm>
        </p:grpSpPr>
        <p:sp>
          <p:nvSpPr>
            <p:cNvPr id="334" name="Google Shape;334;p19"/>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35" name="Google Shape;335;p19"/>
            <p:cNvCxnSpPr>
              <a:endCxn id="334"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36" name="Google Shape;336;p19"/>
          <p:cNvGrpSpPr/>
          <p:nvPr/>
        </p:nvGrpSpPr>
        <p:grpSpPr>
          <a:xfrm>
            <a:off x="8099191" y="4108932"/>
            <a:ext cx="2473377" cy="1243084"/>
            <a:chOff x="5538866" y="1245283"/>
            <a:chExt cx="2473377" cy="1243084"/>
          </a:xfrm>
        </p:grpSpPr>
        <p:sp>
          <p:nvSpPr>
            <p:cNvPr id="337" name="Google Shape;337;p19"/>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38" name="Google Shape;338;p19"/>
            <p:cNvCxnSpPr>
              <a:endCxn id="337"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sp>
        <p:nvSpPr>
          <p:cNvPr id="339" name="Google Shape;339;p19"/>
          <p:cNvSpPr/>
          <p:nvPr/>
        </p:nvSpPr>
        <p:spPr>
          <a:xfrm>
            <a:off x="4635796" y="1493334"/>
            <a:ext cx="717064" cy="3858682"/>
          </a:xfrm>
          <a:prstGeom prst="leftBrace">
            <a:avLst>
              <a:gd fmla="val 8333" name="adj1"/>
              <a:gd fmla="val 22360"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40" name="Google Shape;340;p19"/>
          <p:cNvCxnSpPr/>
          <p:nvPr/>
        </p:nvCxnSpPr>
        <p:spPr>
          <a:xfrm>
            <a:off x="6767047" y="1558526"/>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41" name="Google Shape;341;p19"/>
          <p:cNvCxnSpPr/>
          <p:nvPr/>
        </p:nvCxnSpPr>
        <p:spPr>
          <a:xfrm>
            <a:off x="6767374" y="2865150"/>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42" name="Google Shape;342;p19"/>
          <p:cNvCxnSpPr/>
          <p:nvPr/>
        </p:nvCxnSpPr>
        <p:spPr>
          <a:xfrm>
            <a:off x="6767374" y="4173647"/>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43" name="Google Shape;343;p19"/>
          <p:cNvCxnSpPr/>
          <p:nvPr/>
        </p:nvCxnSpPr>
        <p:spPr>
          <a:xfrm>
            <a:off x="9335878" y="1558049"/>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44" name="Google Shape;344;p19"/>
          <p:cNvCxnSpPr/>
          <p:nvPr/>
        </p:nvCxnSpPr>
        <p:spPr>
          <a:xfrm>
            <a:off x="9335878" y="2865149"/>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45" name="Google Shape;345;p19"/>
          <p:cNvCxnSpPr/>
          <p:nvPr/>
        </p:nvCxnSpPr>
        <p:spPr>
          <a:xfrm>
            <a:off x="9335877" y="4173646"/>
            <a:ext cx="1" cy="1178369"/>
          </a:xfrm>
          <a:prstGeom prst="straightConnector1">
            <a:avLst/>
          </a:prstGeom>
          <a:noFill/>
          <a:ln cap="flat" cmpd="sng" w="76200">
            <a:solidFill>
              <a:srgbClr val="FF0000"/>
            </a:solidFill>
            <a:prstDash val="solid"/>
            <a:round/>
            <a:headEnd len="sm" w="sm" type="none"/>
            <a:tailEnd len="med" w="med" type="triangle"/>
          </a:ln>
        </p:spPr>
      </p:cxnSp>
      <p:sp>
        <p:nvSpPr>
          <p:cNvPr id="346" name="Google Shape;346;p19"/>
          <p:cNvSpPr txBox="1"/>
          <p:nvPr/>
        </p:nvSpPr>
        <p:spPr>
          <a:xfrm>
            <a:off x="1475644" y="4866946"/>
            <a:ext cx="3490865" cy="108952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This loop will be executed redundantly on each gang</a:t>
            </a:r>
            <a:endParaRPr/>
          </a:p>
        </p:txBody>
      </p:sp>
      <p:sp>
        <p:nvSpPr>
          <p:cNvPr id="347" name="Google Shape;347;p19"/>
          <p:cNvSpPr txBox="1"/>
          <p:nvPr/>
        </p:nvSpPr>
        <p:spPr>
          <a:xfrm>
            <a:off x="5490491"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48" name="Google Shape;348;p19"/>
          <p:cNvSpPr txBox="1"/>
          <p:nvPr/>
        </p:nvSpPr>
        <p:spPr>
          <a:xfrm>
            <a:off x="5490490" y="3702585"/>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49" name="Google Shape;349;p19"/>
          <p:cNvSpPr txBox="1"/>
          <p:nvPr/>
        </p:nvSpPr>
        <p:spPr>
          <a:xfrm>
            <a:off x="8062669" y="3713678"/>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50" name="Google Shape;350;p19"/>
          <p:cNvSpPr txBox="1"/>
          <p:nvPr/>
        </p:nvSpPr>
        <p:spPr>
          <a:xfrm>
            <a:off x="5501843" y="239352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51" name="Google Shape;351;p19"/>
          <p:cNvSpPr txBox="1"/>
          <p:nvPr/>
        </p:nvSpPr>
        <p:spPr>
          <a:xfrm>
            <a:off x="8060043"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52" name="Google Shape;352;p19"/>
          <p:cNvSpPr txBox="1"/>
          <p:nvPr/>
        </p:nvSpPr>
        <p:spPr>
          <a:xfrm>
            <a:off x="8052024" y="2401626"/>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53" name="Google Shape;353;p19"/>
          <p:cNvSpPr txBox="1"/>
          <p:nvPr/>
        </p:nvSpPr>
        <p:spPr>
          <a:xfrm>
            <a:off x="489500" y="2251727"/>
            <a:ext cx="4333766" cy="233602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parallel</a:t>
            </a:r>
            <a:endParaRPr/>
          </a:p>
        </p:txBody>
      </p:sp>
      <p:sp>
        <p:nvSpPr>
          <p:cNvPr id="354" name="Google Shape;354;p19"/>
          <p:cNvSpPr/>
          <p:nvPr/>
        </p:nvSpPr>
        <p:spPr>
          <a:xfrm>
            <a:off x="705387" y="2701048"/>
            <a:ext cx="3887565" cy="1571625"/>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5" name="Google Shape;355;p19"/>
          <p:cNvSpPr/>
          <p:nvPr/>
        </p:nvSpPr>
        <p:spPr>
          <a:xfrm>
            <a:off x="843982" y="3066745"/>
            <a:ext cx="3706794"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i=1,N</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do-something</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
        <p:nvSpPr>
          <p:cNvPr id="356" name="Google Shape;356;p19"/>
          <p:cNvSpPr txBox="1"/>
          <p:nvPr/>
        </p:nvSpPr>
        <p:spPr>
          <a:xfrm>
            <a:off x="3345309" y="2948587"/>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357" name="Google Shape;357;p19"/>
          <p:cNvSpPr txBox="1"/>
          <p:nvPr/>
        </p:nvSpPr>
        <p:spPr>
          <a:xfrm rot="-5400000">
            <a:off x="6236659" y="1895495"/>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358" name="Google Shape;358;p19"/>
          <p:cNvSpPr txBox="1"/>
          <p:nvPr/>
        </p:nvSpPr>
        <p:spPr>
          <a:xfrm rot="-5400000">
            <a:off x="8796159" y="1890671"/>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359" name="Google Shape;359;p19"/>
          <p:cNvSpPr txBox="1"/>
          <p:nvPr/>
        </p:nvSpPr>
        <p:spPr>
          <a:xfrm rot="-5400000">
            <a:off x="6174119" y="3193533"/>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360" name="Google Shape;360;p19"/>
          <p:cNvSpPr txBox="1"/>
          <p:nvPr/>
        </p:nvSpPr>
        <p:spPr>
          <a:xfrm rot="-5400000">
            <a:off x="8733619" y="3188709"/>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361" name="Google Shape;361;p19"/>
          <p:cNvSpPr txBox="1"/>
          <p:nvPr/>
        </p:nvSpPr>
        <p:spPr>
          <a:xfrm rot="-5400000">
            <a:off x="6174119" y="4526521"/>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362" name="Google Shape;362;p19"/>
          <p:cNvSpPr txBox="1"/>
          <p:nvPr/>
        </p:nvSpPr>
        <p:spPr>
          <a:xfrm rot="-5400000">
            <a:off x="8733619" y="4521697"/>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6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5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5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5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5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500"/>
                                        <p:tgtEl>
                                          <p:spTgt spid="345"/>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2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369" name="Google Shape;369;p2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Expressing parallelism</a:t>
            </a:r>
            <a:endParaRPr/>
          </a:p>
        </p:txBody>
      </p:sp>
      <p:grpSp>
        <p:nvGrpSpPr>
          <p:cNvPr id="370" name="Google Shape;370;p20"/>
          <p:cNvGrpSpPr/>
          <p:nvPr/>
        </p:nvGrpSpPr>
        <p:grpSpPr>
          <a:xfrm>
            <a:off x="5530360" y="1493334"/>
            <a:ext cx="2473377" cy="1243084"/>
            <a:chOff x="5538866" y="1245283"/>
            <a:chExt cx="2473377" cy="1243084"/>
          </a:xfrm>
        </p:grpSpPr>
        <p:sp>
          <p:nvSpPr>
            <p:cNvPr id="371" name="Google Shape;371;p20"/>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72" name="Google Shape;372;p20"/>
            <p:cNvCxnSpPr>
              <a:endCxn id="371"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73" name="Google Shape;373;p20"/>
          <p:cNvGrpSpPr/>
          <p:nvPr/>
        </p:nvGrpSpPr>
        <p:grpSpPr>
          <a:xfrm>
            <a:off x="8099192" y="1493334"/>
            <a:ext cx="2473377" cy="1243084"/>
            <a:chOff x="5538866" y="1245283"/>
            <a:chExt cx="2473377" cy="1243084"/>
          </a:xfrm>
        </p:grpSpPr>
        <p:sp>
          <p:nvSpPr>
            <p:cNvPr id="374" name="Google Shape;374;p20"/>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75" name="Google Shape;375;p20"/>
            <p:cNvCxnSpPr>
              <a:endCxn id="374"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76" name="Google Shape;376;p20"/>
          <p:cNvGrpSpPr/>
          <p:nvPr/>
        </p:nvGrpSpPr>
        <p:grpSpPr>
          <a:xfrm>
            <a:off x="5530359" y="2801133"/>
            <a:ext cx="2473377" cy="1243084"/>
            <a:chOff x="5538866" y="1245283"/>
            <a:chExt cx="2473377" cy="1243084"/>
          </a:xfrm>
        </p:grpSpPr>
        <p:sp>
          <p:nvSpPr>
            <p:cNvPr id="377" name="Google Shape;377;p20"/>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78" name="Google Shape;378;p20"/>
            <p:cNvCxnSpPr>
              <a:endCxn id="377"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79" name="Google Shape;379;p20"/>
          <p:cNvGrpSpPr/>
          <p:nvPr/>
        </p:nvGrpSpPr>
        <p:grpSpPr>
          <a:xfrm>
            <a:off x="8099191" y="2801133"/>
            <a:ext cx="2473377" cy="1243084"/>
            <a:chOff x="5538866" y="1245283"/>
            <a:chExt cx="2473377" cy="1243084"/>
          </a:xfrm>
        </p:grpSpPr>
        <p:sp>
          <p:nvSpPr>
            <p:cNvPr id="380" name="Google Shape;380;p20"/>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81" name="Google Shape;381;p20"/>
            <p:cNvCxnSpPr>
              <a:endCxn id="380"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82" name="Google Shape;382;p20"/>
          <p:cNvGrpSpPr/>
          <p:nvPr/>
        </p:nvGrpSpPr>
        <p:grpSpPr>
          <a:xfrm>
            <a:off x="5530359" y="4108932"/>
            <a:ext cx="2473377" cy="1243084"/>
            <a:chOff x="5538866" y="1245283"/>
            <a:chExt cx="2473377" cy="1243084"/>
          </a:xfrm>
        </p:grpSpPr>
        <p:sp>
          <p:nvSpPr>
            <p:cNvPr id="383" name="Google Shape;383;p20"/>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84" name="Google Shape;384;p20"/>
            <p:cNvCxnSpPr>
              <a:endCxn id="383"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385" name="Google Shape;385;p20"/>
          <p:cNvGrpSpPr/>
          <p:nvPr/>
        </p:nvGrpSpPr>
        <p:grpSpPr>
          <a:xfrm>
            <a:off x="8099191" y="4108932"/>
            <a:ext cx="2473377" cy="1243084"/>
            <a:chOff x="5538866" y="1245283"/>
            <a:chExt cx="2473377" cy="1243084"/>
          </a:xfrm>
        </p:grpSpPr>
        <p:sp>
          <p:nvSpPr>
            <p:cNvPr id="386" name="Google Shape;386;p20"/>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87" name="Google Shape;387;p20"/>
            <p:cNvCxnSpPr>
              <a:endCxn id="386"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sp>
        <p:nvSpPr>
          <p:cNvPr id="388" name="Google Shape;388;p20"/>
          <p:cNvSpPr/>
          <p:nvPr/>
        </p:nvSpPr>
        <p:spPr>
          <a:xfrm>
            <a:off x="4635796" y="1493334"/>
            <a:ext cx="717064" cy="3858682"/>
          </a:xfrm>
          <a:prstGeom prst="leftBrace">
            <a:avLst>
              <a:gd fmla="val 8333" name="adj1"/>
              <a:gd fmla="val 22360"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89" name="Google Shape;389;p20"/>
          <p:cNvCxnSpPr/>
          <p:nvPr/>
        </p:nvCxnSpPr>
        <p:spPr>
          <a:xfrm>
            <a:off x="6767047" y="1558526"/>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90" name="Google Shape;390;p20"/>
          <p:cNvCxnSpPr/>
          <p:nvPr/>
        </p:nvCxnSpPr>
        <p:spPr>
          <a:xfrm>
            <a:off x="6767374" y="2865150"/>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91" name="Google Shape;391;p20"/>
          <p:cNvCxnSpPr/>
          <p:nvPr/>
        </p:nvCxnSpPr>
        <p:spPr>
          <a:xfrm>
            <a:off x="6767374" y="4173647"/>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92" name="Google Shape;392;p20"/>
          <p:cNvCxnSpPr/>
          <p:nvPr/>
        </p:nvCxnSpPr>
        <p:spPr>
          <a:xfrm>
            <a:off x="9335878" y="1558049"/>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93" name="Google Shape;393;p20"/>
          <p:cNvCxnSpPr/>
          <p:nvPr/>
        </p:nvCxnSpPr>
        <p:spPr>
          <a:xfrm>
            <a:off x="9335878" y="2865149"/>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394" name="Google Shape;394;p20"/>
          <p:cNvCxnSpPr/>
          <p:nvPr/>
        </p:nvCxnSpPr>
        <p:spPr>
          <a:xfrm>
            <a:off x="9335877" y="4173646"/>
            <a:ext cx="1" cy="1178369"/>
          </a:xfrm>
          <a:prstGeom prst="straightConnector1">
            <a:avLst/>
          </a:prstGeom>
          <a:noFill/>
          <a:ln cap="flat" cmpd="sng" w="76200">
            <a:solidFill>
              <a:srgbClr val="FF0000"/>
            </a:solidFill>
            <a:prstDash val="solid"/>
            <a:round/>
            <a:headEnd len="sm" w="sm" type="none"/>
            <a:tailEnd len="med" w="med" type="triangle"/>
          </a:ln>
        </p:spPr>
      </p:cxnSp>
      <p:sp>
        <p:nvSpPr>
          <p:cNvPr id="395" name="Google Shape;395;p20"/>
          <p:cNvSpPr txBox="1"/>
          <p:nvPr/>
        </p:nvSpPr>
        <p:spPr>
          <a:xfrm>
            <a:off x="1475644" y="4866945"/>
            <a:ext cx="3490865" cy="108952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This means that each </a:t>
            </a:r>
            <a:r>
              <a:rPr b="1" i="1" lang="en-US" sz="2400" u="none" cap="none" strike="noStrike">
                <a:solidFill>
                  <a:schemeClr val="lt2"/>
                </a:solidFill>
                <a:latin typeface="Arial"/>
                <a:ea typeface="Arial"/>
                <a:cs typeface="Arial"/>
                <a:sym typeface="Arial"/>
              </a:rPr>
              <a:t>gang</a:t>
            </a:r>
            <a:r>
              <a:rPr b="0" i="0" lang="en-US" sz="2400" u="none" cap="none" strike="noStrike">
                <a:solidFill>
                  <a:schemeClr val="dk2"/>
                </a:solidFill>
                <a:latin typeface="Arial"/>
                <a:ea typeface="Arial"/>
                <a:cs typeface="Arial"/>
                <a:sym typeface="Arial"/>
              </a:rPr>
              <a:t> will execute the entire loop</a:t>
            </a:r>
            <a:endParaRPr/>
          </a:p>
        </p:txBody>
      </p:sp>
      <p:sp>
        <p:nvSpPr>
          <p:cNvPr id="396" name="Google Shape;396;p20"/>
          <p:cNvSpPr txBox="1"/>
          <p:nvPr/>
        </p:nvSpPr>
        <p:spPr>
          <a:xfrm>
            <a:off x="5490491"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97" name="Google Shape;397;p20"/>
          <p:cNvSpPr txBox="1"/>
          <p:nvPr/>
        </p:nvSpPr>
        <p:spPr>
          <a:xfrm>
            <a:off x="5490490" y="3702585"/>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98" name="Google Shape;398;p20"/>
          <p:cNvSpPr txBox="1"/>
          <p:nvPr/>
        </p:nvSpPr>
        <p:spPr>
          <a:xfrm>
            <a:off x="8062669" y="3713678"/>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399" name="Google Shape;399;p20"/>
          <p:cNvSpPr txBox="1"/>
          <p:nvPr/>
        </p:nvSpPr>
        <p:spPr>
          <a:xfrm>
            <a:off x="5501843" y="239352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400" name="Google Shape;400;p20"/>
          <p:cNvSpPr txBox="1"/>
          <p:nvPr/>
        </p:nvSpPr>
        <p:spPr>
          <a:xfrm>
            <a:off x="8060043"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401" name="Google Shape;401;p20"/>
          <p:cNvSpPr txBox="1"/>
          <p:nvPr/>
        </p:nvSpPr>
        <p:spPr>
          <a:xfrm>
            <a:off x="8052024" y="2401626"/>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grpSp>
        <p:nvGrpSpPr>
          <p:cNvPr id="402" name="Google Shape;402;p20"/>
          <p:cNvGrpSpPr/>
          <p:nvPr/>
        </p:nvGrpSpPr>
        <p:grpSpPr>
          <a:xfrm>
            <a:off x="489500" y="2251727"/>
            <a:ext cx="4333766" cy="2336024"/>
            <a:chOff x="419641" y="2636779"/>
            <a:chExt cx="4333766" cy="2336024"/>
          </a:xfrm>
        </p:grpSpPr>
        <p:sp>
          <p:nvSpPr>
            <p:cNvPr id="403" name="Google Shape;403;p20"/>
            <p:cNvSpPr txBox="1"/>
            <p:nvPr/>
          </p:nvSpPr>
          <p:spPr>
            <a:xfrm>
              <a:off x="419641" y="2636779"/>
              <a:ext cx="4333766" cy="233602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parallel</a:t>
              </a:r>
              <a:endParaRPr/>
            </a:p>
          </p:txBody>
        </p:sp>
        <p:sp>
          <p:nvSpPr>
            <p:cNvPr id="404" name="Google Shape;404;p20"/>
            <p:cNvSpPr/>
            <p:nvPr/>
          </p:nvSpPr>
          <p:spPr>
            <a:xfrm>
              <a:off x="635528" y="3086100"/>
              <a:ext cx="3887565" cy="1571625"/>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5" name="Google Shape;405;p20"/>
            <p:cNvSpPr/>
            <p:nvPr/>
          </p:nvSpPr>
          <p:spPr>
            <a:xfrm>
              <a:off x="774123" y="3451797"/>
              <a:ext cx="3706794"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i=1,N</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do-something</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412" name="Google Shape;412;p2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Parallelizing a single loop</a:t>
            </a:r>
            <a:endParaRPr/>
          </a:p>
        </p:txBody>
      </p:sp>
      <p:sp>
        <p:nvSpPr>
          <p:cNvPr id="413" name="Google Shape;413;p21"/>
          <p:cNvSpPr txBox="1"/>
          <p:nvPr>
            <p:ph idx="1" type="body"/>
          </p:nvPr>
        </p:nvSpPr>
        <p:spPr>
          <a:xfrm>
            <a:off x="4554070" y="2103035"/>
            <a:ext cx="5831341"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Use a </a:t>
            </a:r>
            <a:r>
              <a:rPr b="1" i="0" lang="en-US" sz="2000" u="none" cap="none" strike="noStrike">
                <a:solidFill>
                  <a:schemeClr val="dk2"/>
                </a:solidFill>
                <a:latin typeface="Arial"/>
                <a:ea typeface="Arial"/>
                <a:cs typeface="Arial"/>
                <a:sym typeface="Arial"/>
              </a:rPr>
              <a:t>parallel</a:t>
            </a:r>
            <a:r>
              <a:rPr b="0" i="0" lang="en-US" sz="2000" u="none" cap="none" strike="noStrike">
                <a:solidFill>
                  <a:schemeClr val="dk2"/>
                </a:solidFill>
                <a:latin typeface="Arial"/>
                <a:ea typeface="Arial"/>
                <a:cs typeface="Arial"/>
                <a:sym typeface="Arial"/>
              </a:rPr>
              <a:t> directive to mark a region of code where you want parallel execution to occur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parallel region is marked by curly braces in C/C++ or a start and end directive in Fortran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chemeClr val="dk2"/>
                </a:solidFill>
                <a:latin typeface="Arial"/>
                <a:ea typeface="Arial"/>
                <a:cs typeface="Arial"/>
                <a:sym typeface="Arial"/>
              </a:rPr>
              <a:t>loop</a:t>
            </a:r>
            <a:r>
              <a:rPr b="0" i="0" lang="en-US" sz="2000" u="none" cap="none" strike="noStrike">
                <a:solidFill>
                  <a:schemeClr val="dk2"/>
                </a:solidFill>
                <a:latin typeface="Arial"/>
                <a:ea typeface="Arial"/>
                <a:cs typeface="Arial"/>
                <a:sym typeface="Arial"/>
              </a:rPr>
              <a:t> directive is used to instruct the compiler to parallelize the iterations of the next loop to run across the parallel gangs</a:t>
            </a:r>
            <a:endParaRPr/>
          </a:p>
        </p:txBody>
      </p:sp>
      <p:sp>
        <p:nvSpPr>
          <p:cNvPr id="414" name="Google Shape;414;p21"/>
          <p:cNvSpPr/>
          <p:nvPr/>
        </p:nvSpPr>
        <p:spPr>
          <a:xfrm>
            <a:off x="352407" y="1637905"/>
            <a:ext cx="1014443"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C/C++</a:t>
            </a:r>
            <a:endParaRPr/>
          </a:p>
        </p:txBody>
      </p:sp>
      <p:sp>
        <p:nvSpPr>
          <p:cNvPr id="415" name="Google Shape;415;p21"/>
          <p:cNvSpPr/>
          <p:nvPr/>
        </p:nvSpPr>
        <p:spPr>
          <a:xfrm>
            <a:off x="372972" y="1998861"/>
            <a:ext cx="3860899" cy="1601931"/>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a:t>
            </a:r>
            <a:endParaRPr b="0" i="1" sz="18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416" name="Google Shape;416;p21"/>
          <p:cNvSpPr/>
          <p:nvPr/>
        </p:nvSpPr>
        <p:spPr>
          <a:xfrm>
            <a:off x="353920" y="3704750"/>
            <a:ext cx="1014443" cy="358920"/>
          </a:xfrm>
          <a:prstGeom prst="snip2SameRect">
            <a:avLst>
              <a:gd fmla="val 16667" name="adj1"/>
              <a:gd fmla="val 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Fortran</a:t>
            </a:r>
            <a:endParaRPr/>
          </a:p>
        </p:txBody>
      </p:sp>
      <p:sp>
        <p:nvSpPr>
          <p:cNvPr id="417" name="Google Shape;417;p21"/>
          <p:cNvSpPr/>
          <p:nvPr/>
        </p:nvSpPr>
        <p:spPr>
          <a:xfrm>
            <a:off x="372972" y="4073558"/>
            <a:ext cx="3870424" cy="1598580"/>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!$acc loop</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do</a:t>
            </a:r>
            <a:r>
              <a:rPr b="0" i="0" lang="en-US" sz="1800" u="none" cap="none" strike="noStrike">
                <a:solidFill>
                  <a:srgbClr val="A64CFF"/>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a:t>
            </a:r>
            <a:r>
              <a:rPr b="0" i="0" lang="en-US" sz="1800" u="none" cap="none" strike="noStrike">
                <a:solidFill>
                  <a:srgbClr val="FF8738"/>
                </a:solidFill>
                <a:latin typeface="Consolas"/>
                <a:ea typeface="Consolas"/>
                <a:cs typeface="Consolas"/>
                <a:sym typeface="Consolas"/>
              </a:rPr>
              <a:t>0</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parallel</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0" st="0"/>
                                            </p:txEl>
                                          </p:spTgt>
                                        </p:tgtEl>
                                        <p:attrNameLst>
                                          <p:attrName>style.visibility</p:attrName>
                                        </p:attrNameLst>
                                      </p:cBhvr>
                                      <p:to>
                                        <p:strVal val="visible"/>
                                      </p:to>
                                    </p:set>
                                    <p:animEffect filter="fade" transition="in">
                                      <p:cBhvr>
                                        <p:cTn dur="500"/>
                                        <p:tgtEl>
                                          <p:spTgt spid="4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1" st="1"/>
                                            </p:txEl>
                                          </p:spTgt>
                                        </p:tgtEl>
                                        <p:attrNameLst>
                                          <p:attrName>style.visibility</p:attrName>
                                        </p:attrNameLst>
                                      </p:cBhvr>
                                      <p:to>
                                        <p:strVal val="visible"/>
                                      </p:to>
                                    </p:set>
                                    <p:animEffect filter="fade" transition="in">
                                      <p:cBhvr>
                                        <p:cTn dur="500"/>
                                        <p:tgtEl>
                                          <p:spTgt spid="4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2" st="2"/>
                                            </p:txEl>
                                          </p:spTgt>
                                        </p:tgtEl>
                                        <p:attrNameLst>
                                          <p:attrName>style.visibility</p:attrName>
                                        </p:attrNameLst>
                                      </p:cBhvr>
                                      <p:to>
                                        <p:strVal val="visible"/>
                                      </p:to>
                                    </p:set>
                                    <p:animEffect filter="fade" transition="in">
                                      <p:cBhvr>
                                        <p:cTn dur="500"/>
                                        <p:tgtEl>
                                          <p:spTgt spid="4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424" name="Google Shape;424;p22"/>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Parallelizing a single loop</a:t>
            </a:r>
            <a:endParaRPr/>
          </a:p>
        </p:txBody>
      </p:sp>
      <p:sp>
        <p:nvSpPr>
          <p:cNvPr id="425" name="Google Shape;425;p22"/>
          <p:cNvSpPr txBox="1"/>
          <p:nvPr>
            <p:ph idx="1" type="body"/>
          </p:nvPr>
        </p:nvSpPr>
        <p:spPr>
          <a:xfrm>
            <a:off x="4554070" y="1798230"/>
            <a:ext cx="5831341"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pattern is so common that you can do all of this in a single line of code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this example, the parallel loop directive applies to the next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directive both marks the region for parallel execution and distributes the iterations of the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applied to a loop with a data dependency, parallel loop may produce incorrect results</a:t>
            </a:r>
            <a:endParaRPr/>
          </a:p>
        </p:txBody>
      </p:sp>
      <p:sp>
        <p:nvSpPr>
          <p:cNvPr id="426" name="Google Shape;426;p22"/>
          <p:cNvSpPr/>
          <p:nvPr/>
        </p:nvSpPr>
        <p:spPr>
          <a:xfrm>
            <a:off x="419082" y="1844639"/>
            <a:ext cx="1014443"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C/C++</a:t>
            </a:r>
            <a:endParaRPr/>
          </a:p>
        </p:txBody>
      </p:sp>
      <p:sp>
        <p:nvSpPr>
          <p:cNvPr id="427" name="Google Shape;427;p22"/>
          <p:cNvSpPr/>
          <p:nvPr/>
        </p:nvSpPr>
        <p:spPr>
          <a:xfrm>
            <a:off x="439647" y="2205596"/>
            <a:ext cx="3860899" cy="828780"/>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a:t>
            </a:r>
            <a:endParaRPr b="0" i="1" sz="18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a:t>
            </a:r>
            <a:endParaRPr/>
          </a:p>
        </p:txBody>
      </p:sp>
      <p:sp>
        <p:nvSpPr>
          <p:cNvPr id="428" name="Google Shape;428;p22"/>
          <p:cNvSpPr/>
          <p:nvPr/>
        </p:nvSpPr>
        <p:spPr>
          <a:xfrm>
            <a:off x="420595" y="3697514"/>
            <a:ext cx="1014443" cy="358920"/>
          </a:xfrm>
          <a:prstGeom prst="snip2SameRect">
            <a:avLst>
              <a:gd fmla="val 16667" name="adj1"/>
              <a:gd fmla="val 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Fortran</a:t>
            </a:r>
            <a:endParaRPr/>
          </a:p>
        </p:txBody>
      </p:sp>
      <p:sp>
        <p:nvSpPr>
          <p:cNvPr id="429" name="Google Shape;429;p22"/>
          <p:cNvSpPr/>
          <p:nvPr/>
        </p:nvSpPr>
        <p:spPr>
          <a:xfrm>
            <a:off x="439647" y="4066323"/>
            <a:ext cx="3870424" cy="1100994"/>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a:t>
            </a:r>
            <a:endParaRPr b="0" i="1" sz="18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a:t>
            </a:r>
            <a:r>
              <a:rPr b="0" i="0" lang="en-US" sz="1800" u="none" cap="none" strike="noStrike">
                <a:solidFill>
                  <a:srgbClr val="A64CFF"/>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a:t>
            </a:r>
            <a:r>
              <a:rPr b="0" i="0" lang="en-US" sz="1800" u="none" cap="none" strike="noStrike">
                <a:solidFill>
                  <a:srgbClr val="FF8738"/>
                </a:solidFill>
                <a:latin typeface="Consolas"/>
                <a:ea typeface="Consolas"/>
                <a:cs typeface="Consolas"/>
                <a:sym typeface="Consolas"/>
              </a:rPr>
              <a:t>0</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3"/>
          <p:cNvSpPr txBox="1"/>
          <p:nvPr/>
        </p:nvSpPr>
        <p:spPr>
          <a:xfrm>
            <a:off x="419641" y="2138183"/>
            <a:ext cx="4333766" cy="33332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40A459"/>
                </a:solidFill>
                <a:latin typeface="Consolas"/>
                <a:ea typeface="Consolas"/>
                <a:cs typeface="Consolas"/>
                <a:sym typeface="Consolas"/>
              </a:rPr>
              <a:t>// Do Something</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436" name="Google Shape;436;p2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437" name="Google Shape;437;p2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Expressing parallelism</a:t>
            </a:r>
            <a:endParaRPr/>
          </a:p>
        </p:txBody>
      </p:sp>
      <p:grpSp>
        <p:nvGrpSpPr>
          <p:cNvPr id="438" name="Google Shape;438;p23"/>
          <p:cNvGrpSpPr/>
          <p:nvPr/>
        </p:nvGrpSpPr>
        <p:grpSpPr>
          <a:xfrm>
            <a:off x="5530360" y="1493334"/>
            <a:ext cx="2473377" cy="1243084"/>
            <a:chOff x="5538866" y="1245283"/>
            <a:chExt cx="2473377" cy="1243084"/>
          </a:xfrm>
        </p:grpSpPr>
        <p:sp>
          <p:nvSpPr>
            <p:cNvPr id="439" name="Google Shape;439;p23"/>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440" name="Google Shape;440;p23"/>
            <p:cNvCxnSpPr>
              <a:endCxn id="439"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sp>
        <p:nvSpPr>
          <p:cNvPr id="441" name="Google Shape;441;p23"/>
          <p:cNvSpPr/>
          <p:nvPr/>
        </p:nvSpPr>
        <p:spPr>
          <a:xfrm>
            <a:off x="4635796" y="1493334"/>
            <a:ext cx="717064" cy="3858682"/>
          </a:xfrm>
          <a:prstGeom prst="leftBrace">
            <a:avLst>
              <a:gd fmla="val 8333" name="adj1"/>
              <a:gd fmla="val 22360"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2" name="Google Shape;442;p23"/>
          <p:cNvSpPr txBox="1"/>
          <p:nvPr/>
        </p:nvSpPr>
        <p:spPr>
          <a:xfrm>
            <a:off x="419641" y="2138183"/>
            <a:ext cx="4333766" cy="33332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40A459"/>
                </a:solidFill>
                <a:latin typeface="Consolas"/>
                <a:ea typeface="Consolas"/>
                <a:cs typeface="Consolas"/>
                <a:sym typeface="Consolas"/>
              </a:rPr>
              <a:t>// Do Something</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443" name="Google Shape;443;p23"/>
          <p:cNvSpPr/>
          <p:nvPr/>
        </p:nvSpPr>
        <p:spPr>
          <a:xfrm>
            <a:off x="4635796" y="1493334"/>
            <a:ext cx="717064" cy="3858682"/>
          </a:xfrm>
          <a:prstGeom prst="leftBrace">
            <a:avLst>
              <a:gd fmla="val 8333" name="adj1"/>
              <a:gd fmla="val 47538"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444" name="Google Shape;444;p23"/>
          <p:cNvCxnSpPr/>
          <p:nvPr/>
        </p:nvCxnSpPr>
        <p:spPr>
          <a:xfrm>
            <a:off x="6496313"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45" name="Google Shape;445;p23"/>
          <p:cNvCxnSpPr/>
          <p:nvPr/>
        </p:nvCxnSpPr>
        <p:spPr>
          <a:xfrm>
            <a:off x="7045008"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46" name="Google Shape;446;p23"/>
          <p:cNvCxnSpPr/>
          <p:nvPr/>
        </p:nvCxnSpPr>
        <p:spPr>
          <a:xfrm>
            <a:off x="6225579"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47" name="Google Shape;447;p23"/>
          <p:cNvCxnSpPr/>
          <p:nvPr/>
        </p:nvCxnSpPr>
        <p:spPr>
          <a:xfrm>
            <a:off x="7319992"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48" name="Google Shape;448;p23"/>
          <p:cNvCxnSpPr/>
          <p:nvPr/>
        </p:nvCxnSpPr>
        <p:spPr>
          <a:xfrm>
            <a:off x="5955840"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49" name="Google Shape;449;p23"/>
          <p:cNvCxnSpPr/>
          <p:nvPr/>
        </p:nvCxnSpPr>
        <p:spPr>
          <a:xfrm>
            <a:off x="7594975" y="1558049"/>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450" name="Google Shape;450;p23"/>
          <p:cNvGrpSpPr/>
          <p:nvPr/>
        </p:nvGrpSpPr>
        <p:grpSpPr>
          <a:xfrm>
            <a:off x="8099190" y="1493334"/>
            <a:ext cx="2473377" cy="1243084"/>
            <a:chOff x="5538866" y="1245283"/>
            <a:chExt cx="2473377" cy="1243084"/>
          </a:xfrm>
        </p:grpSpPr>
        <p:sp>
          <p:nvSpPr>
            <p:cNvPr id="451" name="Google Shape;451;p23"/>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452" name="Google Shape;452;p23"/>
            <p:cNvCxnSpPr>
              <a:endCxn id="451"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453" name="Google Shape;453;p23"/>
          <p:cNvCxnSpPr/>
          <p:nvPr/>
        </p:nvCxnSpPr>
        <p:spPr>
          <a:xfrm>
            <a:off x="9065143"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54" name="Google Shape;454;p23"/>
          <p:cNvCxnSpPr/>
          <p:nvPr/>
        </p:nvCxnSpPr>
        <p:spPr>
          <a:xfrm>
            <a:off x="9613838"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55" name="Google Shape;455;p23"/>
          <p:cNvCxnSpPr/>
          <p:nvPr/>
        </p:nvCxnSpPr>
        <p:spPr>
          <a:xfrm>
            <a:off x="8794409"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56" name="Google Shape;456;p23"/>
          <p:cNvCxnSpPr/>
          <p:nvPr/>
        </p:nvCxnSpPr>
        <p:spPr>
          <a:xfrm>
            <a:off x="9888822"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57" name="Google Shape;457;p23"/>
          <p:cNvCxnSpPr/>
          <p:nvPr/>
        </p:nvCxnSpPr>
        <p:spPr>
          <a:xfrm>
            <a:off x="8524670"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58" name="Google Shape;458;p23"/>
          <p:cNvCxnSpPr/>
          <p:nvPr/>
        </p:nvCxnSpPr>
        <p:spPr>
          <a:xfrm>
            <a:off x="10163805" y="1558049"/>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459" name="Google Shape;459;p23"/>
          <p:cNvGrpSpPr/>
          <p:nvPr/>
        </p:nvGrpSpPr>
        <p:grpSpPr>
          <a:xfrm>
            <a:off x="5530358" y="2801133"/>
            <a:ext cx="2473377" cy="1243084"/>
            <a:chOff x="5538866" y="1245283"/>
            <a:chExt cx="2473377" cy="1243084"/>
          </a:xfrm>
        </p:grpSpPr>
        <p:sp>
          <p:nvSpPr>
            <p:cNvPr id="460" name="Google Shape;460;p23"/>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461" name="Google Shape;461;p23"/>
            <p:cNvCxnSpPr>
              <a:endCxn id="460"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462" name="Google Shape;462;p23"/>
          <p:cNvCxnSpPr/>
          <p:nvPr/>
        </p:nvCxnSpPr>
        <p:spPr>
          <a:xfrm>
            <a:off x="6496311"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63" name="Google Shape;463;p23"/>
          <p:cNvCxnSpPr/>
          <p:nvPr/>
        </p:nvCxnSpPr>
        <p:spPr>
          <a:xfrm>
            <a:off x="7045006"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64" name="Google Shape;464;p23"/>
          <p:cNvCxnSpPr/>
          <p:nvPr/>
        </p:nvCxnSpPr>
        <p:spPr>
          <a:xfrm>
            <a:off x="6225577"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65" name="Google Shape;465;p23"/>
          <p:cNvCxnSpPr/>
          <p:nvPr/>
        </p:nvCxnSpPr>
        <p:spPr>
          <a:xfrm>
            <a:off x="7319990"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66" name="Google Shape;466;p23"/>
          <p:cNvCxnSpPr/>
          <p:nvPr/>
        </p:nvCxnSpPr>
        <p:spPr>
          <a:xfrm>
            <a:off x="5955838"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67" name="Google Shape;467;p23"/>
          <p:cNvCxnSpPr/>
          <p:nvPr/>
        </p:nvCxnSpPr>
        <p:spPr>
          <a:xfrm>
            <a:off x="7594973" y="2865848"/>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468" name="Google Shape;468;p23"/>
          <p:cNvGrpSpPr/>
          <p:nvPr/>
        </p:nvGrpSpPr>
        <p:grpSpPr>
          <a:xfrm>
            <a:off x="8099189" y="2801951"/>
            <a:ext cx="2473377" cy="1242266"/>
            <a:chOff x="5538866" y="1245283"/>
            <a:chExt cx="2473377" cy="1243084"/>
          </a:xfrm>
        </p:grpSpPr>
        <p:sp>
          <p:nvSpPr>
            <p:cNvPr id="469" name="Google Shape;469;p23"/>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470" name="Google Shape;470;p23"/>
            <p:cNvCxnSpPr>
              <a:endCxn id="469"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471" name="Google Shape;471;p23"/>
          <p:cNvCxnSpPr/>
          <p:nvPr/>
        </p:nvCxnSpPr>
        <p:spPr>
          <a:xfrm>
            <a:off x="9065142"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72" name="Google Shape;472;p23"/>
          <p:cNvCxnSpPr/>
          <p:nvPr/>
        </p:nvCxnSpPr>
        <p:spPr>
          <a:xfrm>
            <a:off x="9613837"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73" name="Google Shape;473;p23"/>
          <p:cNvCxnSpPr/>
          <p:nvPr/>
        </p:nvCxnSpPr>
        <p:spPr>
          <a:xfrm>
            <a:off x="8794408"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74" name="Google Shape;474;p23"/>
          <p:cNvCxnSpPr/>
          <p:nvPr/>
        </p:nvCxnSpPr>
        <p:spPr>
          <a:xfrm>
            <a:off x="9888821"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75" name="Google Shape;475;p23"/>
          <p:cNvCxnSpPr/>
          <p:nvPr/>
        </p:nvCxnSpPr>
        <p:spPr>
          <a:xfrm>
            <a:off x="8524669"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76" name="Google Shape;476;p23"/>
          <p:cNvCxnSpPr/>
          <p:nvPr/>
        </p:nvCxnSpPr>
        <p:spPr>
          <a:xfrm>
            <a:off x="10163804" y="2866666"/>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477" name="Google Shape;477;p23"/>
          <p:cNvGrpSpPr/>
          <p:nvPr/>
        </p:nvGrpSpPr>
        <p:grpSpPr>
          <a:xfrm>
            <a:off x="5530358" y="4108932"/>
            <a:ext cx="2473377" cy="1243084"/>
            <a:chOff x="5538866" y="1245283"/>
            <a:chExt cx="2473377" cy="1243084"/>
          </a:xfrm>
        </p:grpSpPr>
        <p:sp>
          <p:nvSpPr>
            <p:cNvPr id="478" name="Google Shape;478;p23"/>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479" name="Google Shape;479;p23"/>
            <p:cNvCxnSpPr>
              <a:endCxn id="478"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480" name="Google Shape;480;p23"/>
          <p:cNvCxnSpPr/>
          <p:nvPr/>
        </p:nvCxnSpPr>
        <p:spPr>
          <a:xfrm>
            <a:off x="6496311"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81" name="Google Shape;481;p23"/>
          <p:cNvCxnSpPr/>
          <p:nvPr/>
        </p:nvCxnSpPr>
        <p:spPr>
          <a:xfrm>
            <a:off x="7045006"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82" name="Google Shape;482;p23"/>
          <p:cNvCxnSpPr/>
          <p:nvPr/>
        </p:nvCxnSpPr>
        <p:spPr>
          <a:xfrm>
            <a:off x="6225577"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83" name="Google Shape;483;p23"/>
          <p:cNvCxnSpPr/>
          <p:nvPr/>
        </p:nvCxnSpPr>
        <p:spPr>
          <a:xfrm>
            <a:off x="7319990"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84" name="Google Shape;484;p23"/>
          <p:cNvCxnSpPr/>
          <p:nvPr/>
        </p:nvCxnSpPr>
        <p:spPr>
          <a:xfrm>
            <a:off x="5955838"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85" name="Google Shape;485;p23"/>
          <p:cNvCxnSpPr/>
          <p:nvPr/>
        </p:nvCxnSpPr>
        <p:spPr>
          <a:xfrm>
            <a:off x="7594973" y="4173647"/>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486" name="Google Shape;486;p23"/>
          <p:cNvGrpSpPr/>
          <p:nvPr/>
        </p:nvGrpSpPr>
        <p:grpSpPr>
          <a:xfrm>
            <a:off x="8099188" y="4108932"/>
            <a:ext cx="2473377" cy="1243084"/>
            <a:chOff x="5538866" y="1245283"/>
            <a:chExt cx="2473377" cy="1243084"/>
          </a:xfrm>
        </p:grpSpPr>
        <p:sp>
          <p:nvSpPr>
            <p:cNvPr id="487" name="Google Shape;487;p23"/>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488" name="Google Shape;488;p23"/>
            <p:cNvCxnSpPr>
              <a:endCxn id="487"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489" name="Google Shape;489;p23"/>
          <p:cNvCxnSpPr/>
          <p:nvPr/>
        </p:nvCxnSpPr>
        <p:spPr>
          <a:xfrm>
            <a:off x="9065141"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90" name="Google Shape;490;p23"/>
          <p:cNvCxnSpPr/>
          <p:nvPr/>
        </p:nvCxnSpPr>
        <p:spPr>
          <a:xfrm>
            <a:off x="9613836"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91" name="Google Shape;491;p23"/>
          <p:cNvCxnSpPr/>
          <p:nvPr/>
        </p:nvCxnSpPr>
        <p:spPr>
          <a:xfrm>
            <a:off x="8794407"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92" name="Google Shape;492;p23"/>
          <p:cNvCxnSpPr/>
          <p:nvPr/>
        </p:nvCxnSpPr>
        <p:spPr>
          <a:xfrm>
            <a:off x="9888820"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93" name="Google Shape;493;p23"/>
          <p:cNvCxnSpPr/>
          <p:nvPr/>
        </p:nvCxnSpPr>
        <p:spPr>
          <a:xfrm>
            <a:off x="8524668"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494" name="Google Shape;494;p23"/>
          <p:cNvCxnSpPr/>
          <p:nvPr/>
        </p:nvCxnSpPr>
        <p:spPr>
          <a:xfrm>
            <a:off x="10163803" y="4173647"/>
            <a:ext cx="1" cy="1178369"/>
          </a:xfrm>
          <a:prstGeom prst="straightConnector1">
            <a:avLst/>
          </a:prstGeom>
          <a:noFill/>
          <a:ln cap="flat" cmpd="sng" w="76200">
            <a:solidFill>
              <a:schemeClr val="lt2"/>
            </a:solidFill>
            <a:prstDash val="solid"/>
            <a:round/>
            <a:headEnd len="sm" w="sm" type="none"/>
            <a:tailEnd len="med" w="med" type="triangle"/>
          </a:ln>
        </p:spPr>
      </p:cxnSp>
      <p:sp>
        <p:nvSpPr>
          <p:cNvPr id="495" name="Google Shape;495;p23"/>
          <p:cNvSpPr txBox="1"/>
          <p:nvPr/>
        </p:nvSpPr>
        <p:spPr>
          <a:xfrm>
            <a:off x="1344838" y="4289357"/>
            <a:ext cx="3346480" cy="142192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The </a:t>
            </a:r>
            <a:r>
              <a:rPr b="1" i="1" lang="en-US" sz="2400" u="none" cap="none" strike="noStrike">
                <a:solidFill>
                  <a:schemeClr val="lt2"/>
                </a:solidFill>
                <a:latin typeface="Arial"/>
                <a:ea typeface="Arial"/>
                <a:cs typeface="Arial"/>
                <a:sym typeface="Arial"/>
              </a:rPr>
              <a:t>loop</a:t>
            </a:r>
            <a:r>
              <a:rPr b="0" i="0" lang="en-US" sz="2400" u="none" cap="none" strike="noStrike">
                <a:solidFill>
                  <a:schemeClr val="dk2"/>
                </a:solidFill>
                <a:latin typeface="Arial"/>
                <a:ea typeface="Arial"/>
                <a:cs typeface="Arial"/>
                <a:sym typeface="Arial"/>
              </a:rPr>
              <a:t> directive informs the compiler which loops to parallelize.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41"/>
                                        </p:tgtEl>
                                        <p:attrNameLst>
                                          <p:attrName>ppt_w</p:attrName>
                                        </p:attrNameLst>
                                      </p:cBhvr>
                                      <p:tavLst>
                                        <p:tav fmla="" tm="0">
                                          <p:val>
                                            <p:strVal val="#ppt_w"/>
                                          </p:val>
                                        </p:tav>
                                        <p:tav fmla="" tm="100000">
                                          <p:val>
                                            <p:strVal val="0"/>
                                          </p:val>
                                        </p:tav>
                                      </p:tavLst>
                                    </p:anim>
                                    <p:anim calcmode="lin" valueType="num">
                                      <p:cBhvr additive="base">
                                        <p:cTn dur="500"/>
                                        <p:tgtEl>
                                          <p:spTgt spid="441"/>
                                        </p:tgtEl>
                                        <p:attrNameLst>
                                          <p:attrName>ppt_h</p:attrName>
                                        </p:attrNameLst>
                                      </p:cBhvr>
                                      <p:tavLst>
                                        <p:tav fmla="" tm="0">
                                          <p:val>
                                            <p:strVal val="#ppt_h"/>
                                          </p:val>
                                        </p:tav>
                                        <p:tav fmla="" tm="100000">
                                          <p:val>
                                            <p:strVal val="0"/>
                                          </p:val>
                                        </p:tav>
                                      </p:tavLst>
                                    </p:anim>
                                    <p:set>
                                      <p:cBhvr>
                                        <p:cTn dur="1" fill="hold">
                                          <p:stCondLst>
                                            <p:cond delay="500"/>
                                          </p:stCondLst>
                                        </p:cTn>
                                        <p:tgtEl>
                                          <p:spTgt spid="44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500"/>
                                        <p:tgtEl>
                                          <p:spTgt spid="443"/>
                                        </p:tgtEl>
                                        <p:attrNameLst>
                                          <p:attrName>ppt_w</p:attrName>
                                        </p:attrNameLst>
                                      </p:cBhvr>
                                      <p:tavLst>
                                        <p:tav fmla="" tm="0">
                                          <p:val>
                                            <p:strVal val="0"/>
                                          </p:val>
                                        </p:tav>
                                        <p:tav fmla="" tm="100000">
                                          <p:val>
                                            <p:strVal val="#ppt_w"/>
                                          </p:val>
                                        </p:tav>
                                      </p:tavLst>
                                    </p:anim>
                                    <p:anim calcmode="lin" valueType="num">
                                      <p:cBhvr additive="base">
                                        <p:cTn dur="500"/>
                                        <p:tgtEl>
                                          <p:spTgt spid="44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2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502" name="Google Shape;502;p2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Expressing parallelism</a:t>
            </a:r>
            <a:endParaRPr/>
          </a:p>
        </p:txBody>
      </p:sp>
      <p:grpSp>
        <p:nvGrpSpPr>
          <p:cNvPr id="503" name="Google Shape;503;p24"/>
          <p:cNvGrpSpPr/>
          <p:nvPr/>
        </p:nvGrpSpPr>
        <p:grpSpPr>
          <a:xfrm>
            <a:off x="5530360" y="1493334"/>
            <a:ext cx="2473377" cy="1243084"/>
            <a:chOff x="5538866" y="1245283"/>
            <a:chExt cx="2473377" cy="1243084"/>
          </a:xfrm>
        </p:grpSpPr>
        <p:sp>
          <p:nvSpPr>
            <p:cNvPr id="504" name="Google Shape;504;p24"/>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505" name="Google Shape;505;p24"/>
            <p:cNvCxnSpPr>
              <a:endCxn id="504"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sp>
        <p:nvSpPr>
          <p:cNvPr id="506" name="Google Shape;506;p24"/>
          <p:cNvSpPr/>
          <p:nvPr/>
        </p:nvSpPr>
        <p:spPr>
          <a:xfrm>
            <a:off x="4635796" y="1493334"/>
            <a:ext cx="717064" cy="3858682"/>
          </a:xfrm>
          <a:prstGeom prst="leftBrace">
            <a:avLst>
              <a:gd fmla="val 8333" name="adj1"/>
              <a:gd fmla="val 22360"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7" name="Google Shape;507;p24"/>
          <p:cNvSpPr/>
          <p:nvPr/>
        </p:nvSpPr>
        <p:spPr>
          <a:xfrm>
            <a:off x="4635796" y="1493334"/>
            <a:ext cx="717064" cy="3858682"/>
          </a:xfrm>
          <a:prstGeom prst="leftBrace">
            <a:avLst>
              <a:gd fmla="val 8333" name="adj1"/>
              <a:gd fmla="val 47538"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508" name="Google Shape;508;p24"/>
          <p:cNvCxnSpPr/>
          <p:nvPr/>
        </p:nvCxnSpPr>
        <p:spPr>
          <a:xfrm>
            <a:off x="6496313"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09" name="Google Shape;509;p24"/>
          <p:cNvCxnSpPr/>
          <p:nvPr/>
        </p:nvCxnSpPr>
        <p:spPr>
          <a:xfrm>
            <a:off x="7045008"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10" name="Google Shape;510;p24"/>
          <p:cNvCxnSpPr/>
          <p:nvPr/>
        </p:nvCxnSpPr>
        <p:spPr>
          <a:xfrm>
            <a:off x="6225579"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11" name="Google Shape;511;p24"/>
          <p:cNvCxnSpPr/>
          <p:nvPr/>
        </p:nvCxnSpPr>
        <p:spPr>
          <a:xfrm>
            <a:off x="7319992"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12" name="Google Shape;512;p24"/>
          <p:cNvCxnSpPr/>
          <p:nvPr/>
        </p:nvCxnSpPr>
        <p:spPr>
          <a:xfrm>
            <a:off x="5955840"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13" name="Google Shape;513;p24"/>
          <p:cNvCxnSpPr/>
          <p:nvPr/>
        </p:nvCxnSpPr>
        <p:spPr>
          <a:xfrm>
            <a:off x="7594975" y="1558049"/>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514" name="Google Shape;514;p24"/>
          <p:cNvGrpSpPr/>
          <p:nvPr/>
        </p:nvGrpSpPr>
        <p:grpSpPr>
          <a:xfrm>
            <a:off x="8099190" y="1493334"/>
            <a:ext cx="2473377" cy="1243084"/>
            <a:chOff x="5538866" y="1245283"/>
            <a:chExt cx="2473377" cy="1243084"/>
          </a:xfrm>
        </p:grpSpPr>
        <p:sp>
          <p:nvSpPr>
            <p:cNvPr id="515" name="Google Shape;515;p24"/>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516" name="Google Shape;516;p24"/>
            <p:cNvCxnSpPr>
              <a:endCxn id="515"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517" name="Google Shape;517;p24"/>
          <p:cNvCxnSpPr/>
          <p:nvPr/>
        </p:nvCxnSpPr>
        <p:spPr>
          <a:xfrm>
            <a:off x="9065143"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18" name="Google Shape;518;p24"/>
          <p:cNvCxnSpPr/>
          <p:nvPr/>
        </p:nvCxnSpPr>
        <p:spPr>
          <a:xfrm>
            <a:off x="9613838"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19" name="Google Shape;519;p24"/>
          <p:cNvCxnSpPr/>
          <p:nvPr/>
        </p:nvCxnSpPr>
        <p:spPr>
          <a:xfrm>
            <a:off x="8794409"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20" name="Google Shape;520;p24"/>
          <p:cNvCxnSpPr/>
          <p:nvPr/>
        </p:nvCxnSpPr>
        <p:spPr>
          <a:xfrm>
            <a:off x="9888822"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21" name="Google Shape;521;p24"/>
          <p:cNvCxnSpPr/>
          <p:nvPr/>
        </p:nvCxnSpPr>
        <p:spPr>
          <a:xfrm>
            <a:off x="8524670"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22" name="Google Shape;522;p24"/>
          <p:cNvCxnSpPr/>
          <p:nvPr/>
        </p:nvCxnSpPr>
        <p:spPr>
          <a:xfrm>
            <a:off x="10163805" y="1558049"/>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523" name="Google Shape;523;p24"/>
          <p:cNvGrpSpPr/>
          <p:nvPr/>
        </p:nvGrpSpPr>
        <p:grpSpPr>
          <a:xfrm>
            <a:off x="5530358" y="2801133"/>
            <a:ext cx="2473377" cy="1243084"/>
            <a:chOff x="5538866" y="1245283"/>
            <a:chExt cx="2473377" cy="1243084"/>
          </a:xfrm>
        </p:grpSpPr>
        <p:sp>
          <p:nvSpPr>
            <p:cNvPr id="524" name="Google Shape;524;p24"/>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525" name="Google Shape;525;p24"/>
            <p:cNvCxnSpPr>
              <a:endCxn id="524"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526" name="Google Shape;526;p24"/>
          <p:cNvCxnSpPr/>
          <p:nvPr/>
        </p:nvCxnSpPr>
        <p:spPr>
          <a:xfrm>
            <a:off x="6496311"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27" name="Google Shape;527;p24"/>
          <p:cNvCxnSpPr/>
          <p:nvPr/>
        </p:nvCxnSpPr>
        <p:spPr>
          <a:xfrm>
            <a:off x="7045006"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28" name="Google Shape;528;p24"/>
          <p:cNvCxnSpPr/>
          <p:nvPr/>
        </p:nvCxnSpPr>
        <p:spPr>
          <a:xfrm>
            <a:off x="6225577"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29" name="Google Shape;529;p24"/>
          <p:cNvCxnSpPr/>
          <p:nvPr/>
        </p:nvCxnSpPr>
        <p:spPr>
          <a:xfrm>
            <a:off x="7319990"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30" name="Google Shape;530;p24"/>
          <p:cNvCxnSpPr/>
          <p:nvPr/>
        </p:nvCxnSpPr>
        <p:spPr>
          <a:xfrm>
            <a:off x="5955838"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31" name="Google Shape;531;p24"/>
          <p:cNvCxnSpPr/>
          <p:nvPr/>
        </p:nvCxnSpPr>
        <p:spPr>
          <a:xfrm>
            <a:off x="7594973" y="2865848"/>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532" name="Google Shape;532;p24"/>
          <p:cNvGrpSpPr/>
          <p:nvPr/>
        </p:nvGrpSpPr>
        <p:grpSpPr>
          <a:xfrm>
            <a:off x="8099189" y="2801951"/>
            <a:ext cx="2473377" cy="1242266"/>
            <a:chOff x="5538866" y="1245283"/>
            <a:chExt cx="2473377" cy="1243084"/>
          </a:xfrm>
        </p:grpSpPr>
        <p:sp>
          <p:nvSpPr>
            <p:cNvPr id="533" name="Google Shape;533;p24"/>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534" name="Google Shape;534;p24"/>
            <p:cNvCxnSpPr>
              <a:endCxn id="533"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535" name="Google Shape;535;p24"/>
          <p:cNvCxnSpPr/>
          <p:nvPr/>
        </p:nvCxnSpPr>
        <p:spPr>
          <a:xfrm>
            <a:off x="9065142"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36" name="Google Shape;536;p24"/>
          <p:cNvCxnSpPr/>
          <p:nvPr/>
        </p:nvCxnSpPr>
        <p:spPr>
          <a:xfrm>
            <a:off x="9613837"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37" name="Google Shape;537;p24"/>
          <p:cNvCxnSpPr/>
          <p:nvPr/>
        </p:nvCxnSpPr>
        <p:spPr>
          <a:xfrm>
            <a:off x="8794408"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38" name="Google Shape;538;p24"/>
          <p:cNvCxnSpPr/>
          <p:nvPr/>
        </p:nvCxnSpPr>
        <p:spPr>
          <a:xfrm>
            <a:off x="9888821"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39" name="Google Shape;539;p24"/>
          <p:cNvCxnSpPr/>
          <p:nvPr/>
        </p:nvCxnSpPr>
        <p:spPr>
          <a:xfrm>
            <a:off x="8524669"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40" name="Google Shape;540;p24"/>
          <p:cNvCxnSpPr/>
          <p:nvPr/>
        </p:nvCxnSpPr>
        <p:spPr>
          <a:xfrm>
            <a:off x="10163804" y="2866666"/>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541" name="Google Shape;541;p24"/>
          <p:cNvGrpSpPr/>
          <p:nvPr/>
        </p:nvGrpSpPr>
        <p:grpSpPr>
          <a:xfrm>
            <a:off x="5530358" y="4108932"/>
            <a:ext cx="2473377" cy="1243084"/>
            <a:chOff x="5538866" y="1245283"/>
            <a:chExt cx="2473377" cy="1243084"/>
          </a:xfrm>
        </p:grpSpPr>
        <p:sp>
          <p:nvSpPr>
            <p:cNvPr id="542" name="Google Shape;542;p24"/>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543" name="Google Shape;543;p24"/>
            <p:cNvCxnSpPr>
              <a:endCxn id="542"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544" name="Google Shape;544;p24"/>
          <p:cNvCxnSpPr/>
          <p:nvPr/>
        </p:nvCxnSpPr>
        <p:spPr>
          <a:xfrm>
            <a:off x="6496311"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45" name="Google Shape;545;p24"/>
          <p:cNvCxnSpPr/>
          <p:nvPr/>
        </p:nvCxnSpPr>
        <p:spPr>
          <a:xfrm>
            <a:off x="7045006"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46" name="Google Shape;546;p24"/>
          <p:cNvCxnSpPr/>
          <p:nvPr/>
        </p:nvCxnSpPr>
        <p:spPr>
          <a:xfrm>
            <a:off x="6225577"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47" name="Google Shape;547;p24"/>
          <p:cNvCxnSpPr/>
          <p:nvPr/>
        </p:nvCxnSpPr>
        <p:spPr>
          <a:xfrm>
            <a:off x="7319990"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48" name="Google Shape;548;p24"/>
          <p:cNvCxnSpPr/>
          <p:nvPr/>
        </p:nvCxnSpPr>
        <p:spPr>
          <a:xfrm>
            <a:off x="5955838"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49" name="Google Shape;549;p24"/>
          <p:cNvCxnSpPr/>
          <p:nvPr/>
        </p:nvCxnSpPr>
        <p:spPr>
          <a:xfrm>
            <a:off x="7594973" y="4173647"/>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550" name="Google Shape;550;p24"/>
          <p:cNvGrpSpPr/>
          <p:nvPr/>
        </p:nvGrpSpPr>
        <p:grpSpPr>
          <a:xfrm>
            <a:off x="8099188" y="4108932"/>
            <a:ext cx="2473377" cy="1243084"/>
            <a:chOff x="5538866" y="1245283"/>
            <a:chExt cx="2473377" cy="1243084"/>
          </a:xfrm>
        </p:grpSpPr>
        <p:sp>
          <p:nvSpPr>
            <p:cNvPr id="551" name="Google Shape;551;p24"/>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552" name="Google Shape;552;p24"/>
            <p:cNvCxnSpPr>
              <a:endCxn id="551"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553" name="Google Shape;553;p24"/>
          <p:cNvCxnSpPr/>
          <p:nvPr/>
        </p:nvCxnSpPr>
        <p:spPr>
          <a:xfrm>
            <a:off x="9065141"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54" name="Google Shape;554;p24"/>
          <p:cNvCxnSpPr/>
          <p:nvPr/>
        </p:nvCxnSpPr>
        <p:spPr>
          <a:xfrm>
            <a:off x="9613836"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55" name="Google Shape;555;p24"/>
          <p:cNvCxnSpPr/>
          <p:nvPr/>
        </p:nvCxnSpPr>
        <p:spPr>
          <a:xfrm>
            <a:off x="8794407"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56" name="Google Shape;556;p24"/>
          <p:cNvCxnSpPr/>
          <p:nvPr/>
        </p:nvCxnSpPr>
        <p:spPr>
          <a:xfrm>
            <a:off x="9888820"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57" name="Google Shape;557;p24"/>
          <p:cNvCxnSpPr/>
          <p:nvPr/>
        </p:nvCxnSpPr>
        <p:spPr>
          <a:xfrm>
            <a:off x="8524668"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558" name="Google Shape;558;p24"/>
          <p:cNvCxnSpPr/>
          <p:nvPr/>
        </p:nvCxnSpPr>
        <p:spPr>
          <a:xfrm>
            <a:off x="10163803" y="4173647"/>
            <a:ext cx="1" cy="1178369"/>
          </a:xfrm>
          <a:prstGeom prst="straightConnector1">
            <a:avLst/>
          </a:prstGeom>
          <a:noFill/>
          <a:ln cap="flat" cmpd="sng" w="76200">
            <a:solidFill>
              <a:schemeClr val="lt2"/>
            </a:solidFill>
            <a:prstDash val="solid"/>
            <a:round/>
            <a:headEnd len="sm" w="sm" type="none"/>
            <a:tailEnd len="med" w="med" type="triangle"/>
          </a:ln>
        </p:spPr>
      </p:cxnSp>
      <p:sp>
        <p:nvSpPr>
          <p:cNvPr id="559" name="Google Shape;559;p24"/>
          <p:cNvSpPr txBox="1"/>
          <p:nvPr/>
        </p:nvSpPr>
        <p:spPr>
          <a:xfrm>
            <a:off x="1647209" y="4587751"/>
            <a:ext cx="3346480" cy="142192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The </a:t>
            </a:r>
            <a:r>
              <a:rPr b="1" i="1" lang="en-US" sz="2400" u="none" cap="none" strike="noStrike">
                <a:solidFill>
                  <a:schemeClr val="lt2"/>
                </a:solidFill>
                <a:latin typeface="Arial"/>
                <a:ea typeface="Arial"/>
                <a:cs typeface="Arial"/>
                <a:sym typeface="Arial"/>
              </a:rPr>
              <a:t>loop</a:t>
            </a:r>
            <a:r>
              <a:rPr b="0" i="0" lang="en-US" sz="2400" u="none" cap="none" strike="noStrike">
                <a:solidFill>
                  <a:schemeClr val="dk2"/>
                </a:solidFill>
                <a:latin typeface="Arial"/>
                <a:ea typeface="Arial"/>
                <a:cs typeface="Arial"/>
                <a:sym typeface="Arial"/>
              </a:rPr>
              <a:t> directive informs the compiler which loops to parallelize.</a:t>
            </a:r>
            <a:endParaRPr/>
          </a:p>
        </p:txBody>
      </p:sp>
      <p:grpSp>
        <p:nvGrpSpPr>
          <p:cNvPr id="560" name="Google Shape;560;p24"/>
          <p:cNvGrpSpPr/>
          <p:nvPr/>
        </p:nvGrpSpPr>
        <p:grpSpPr>
          <a:xfrm>
            <a:off x="442274" y="2453699"/>
            <a:ext cx="4333766" cy="2086725"/>
            <a:chOff x="441370" y="2258931"/>
            <a:chExt cx="4333766" cy="2086725"/>
          </a:xfrm>
        </p:grpSpPr>
        <p:sp>
          <p:nvSpPr>
            <p:cNvPr id="561" name="Google Shape;561;p24"/>
            <p:cNvSpPr txBox="1"/>
            <p:nvPr/>
          </p:nvSpPr>
          <p:spPr>
            <a:xfrm>
              <a:off x="441370" y="2258931"/>
              <a:ext cx="4333766" cy="208672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parallel</a:t>
              </a:r>
              <a:endParaRPr/>
            </a:p>
          </p:txBody>
        </p:sp>
        <p:sp>
          <p:nvSpPr>
            <p:cNvPr id="562" name="Google Shape;562;p24"/>
            <p:cNvSpPr/>
            <p:nvPr/>
          </p:nvSpPr>
          <p:spPr>
            <a:xfrm>
              <a:off x="843982" y="3066745"/>
              <a:ext cx="3706794"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i=1,N</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do-something</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06"/>
                                        </p:tgtEl>
                                        <p:attrNameLst>
                                          <p:attrName>ppt_w</p:attrName>
                                        </p:attrNameLst>
                                      </p:cBhvr>
                                      <p:tavLst>
                                        <p:tav fmla="" tm="0">
                                          <p:val>
                                            <p:strVal val="#ppt_w"/>
                                          </p:val>
                                        </p:tav>
                                        <p:tav fmla="" tm="100000">
                                          <p:val>
                                            <p:strVal val="0"/>
                                          </p:val>
                                        </p:tav>
                                      </p:tavLst>
                                    </p:anim>
                                    <p:anim calcmode="lin" valueType="num">
                                      <p:cBhvr additive="base">
                                        <p:cTn dur="500"/>
                                        <p:tgtEl>
                                          <p:spTgt spid="506"/>
                                        </p:tgtEl>
                                        <p:attrNameLst>
                                          <p:attrName>ppt_h</p:attrName>
                                        </p:attrNameLst>
                                      </p:cBhvr>
                                      <p:tavLst>
                                        <p:tav fmla="" tm="0">
                                          <p:val>
                                            <p:strVal val="#ppt_h"/>
                                          </p:val>
                                        </p:tav>
                                        <p:tav fmla="" tm="100000">
                                          <p:val>
                                            <p:strVal val="0"/>
                                          </p:val>
                                        </p:tav>
                                      </p:tavLst>
                                    </p:anim>
                                    <p:set>
                                      <p:cBhvr>
                                        <p:cTn dur="1" fill="hold">
                                          <p:stCondLst>
                                            <p:cond delay="500"/>
                                          </p:stCondLst>
                                        </p:cTn>
                                        <p:tgtEl>
                                          <p:spTgt spid="50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500"/>
                                        <p:tgtEl>
                                          <p:spTgt spid="507"/>
                                        </p:tgtEl>
                                        <p:attrNameLst>
                                          <p:attrName>ppt_w</p:attrName>
                                        </p:attrNameLst>
                                      </p:cBhvr>
                                      <p:tavLst>
                                        <p:tav fmla="" tm="0">
                                          <p:val>
                                            <p:strVal val="0"/>
                                          </p:val>
                                        </p:tav>
                                        <p:tav fmla="" tm="100000">
                                          <p:val>
                                            <p:strVal val="#ppt_w"/>
                                          </p:val>
                                        </p:tav>
                                      </p:tavLst>
                                    </p:anim>
                                    <p:anim calcmode="lin" valueType="num">
                                      <p:cBhvr additive="base">
                                        <p:cTn dur="500"/>
                                        <p:tgtEl>
                                          <p:spTgt spid="50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2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569" name="Google Shape;569;p2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Parallelizing many loops</a:t>
            </a:r>
            <a:endParaRPr/>
          </a:p>
        </p:txBody>
      </p:sp>
      <p:sp>
        <p:nvSpPr>
          <p:cNvPr id="570" name="Google Shape;570;p25"/>
          <p:cNvSpPr txBox="1"/>
          <p:nvPr>
            <p:ph idx="1" type="body"/>
          </p:nvPr>
        </p:nvSpPr>
        <p:spPr>
          <a:xfrm>
            <a:off x="4564404" y="1778961"/>
            <a:ext cx="5831341"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To parallelize multiple loops, each loop should be accompanied by a parallel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Each parallel loop can have different loop boundaries and loop optimizations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Each parallel loop can be parallelized in a different way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is the recommended way to parallelize multiple loops. Attempting to parallelize multiple loops within the same parallel region may give performance issues or unexpected results</a:t>
            </a:r>
            <a:endParaRPr/>
          </a:p>
        </p:txBody>
      </p:sp>
      <p:sp>
        <p:nvSpPr>
          <p:cNvPr id="571" name="Google Shape;571;p25"/>
          <p:cNvSpPr/>
          <p:nvPr/>
        </p:nvSpPr>
        <p:spPr>
          <a:xfrm>
            <a:off x="419641" y="2439634"/>
            <a:ext cx="3860899" cy="1921941"/>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M;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b[j]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xEl>
                                              <p:pRg end="0" st="0"/>
                                            </p:txEl>
                                          </p:spTgt>
                                        </p:tgtEl>
                                        <p:attrNameLst>
                                          <p:attrName>style.visibility</p:attrName>
                                        </p:attrNameLst>
                                      </p:cBhvr>
                                      <p:to>
                                        <p:strVal val="visible"/>
                                      </p:to>
                                    </p:set>
                                    <p:animEffect filter="fade" transition="in">
                                      <p:cBhvr>
                                        <p:cTn dur="500"/>
                                        <p:tgtEl>
                                          <p:spTgt spid="5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xEl>
                                              <p:pRg end="1" st="1"/>
                                            </p:txEl>
                                          </p:spTgt>
                                        </p:tgtEl>
                                        <p:attrNameLst>
                                          <p:attrName>style.visibility</p:attrName>
                                        </p:attrNameLst>
                                      </p:cBhvr>
                                      <p:to>
                                        <p:strVal val="visible"/>
                                      </p:to>
                                    </p:set>
                                    <p:animEffect filter="fade" transition="in">
                                      <p:cBhvr>
                                        <p:cTn dur="500"/>
                                        <p:tgtEl>
                                          <p:spTgt spid="5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xEl>
                                              <p:pRg end="2" st="2"/>
                                            </p:txEl>
                                          </p:spTgt>
                                        </p:tgtEl>
                                        <p:attrNameLst>
                                          <p:attrName>style.visibility</p:attrName>
                                        </p:attrNameLst>
                                      </p:cBhvr>
                                      <p:to>
                                        <p:strVal val="visible"/>
                                      </p:to>
                                    </p:set>
                                    <p:animEffect filter="fade" transition="in">
                                      <p:cBhvr>
                                        <p:cTn dur="500"/>
                                        <p:tgtEl>
                                          <p:spTgt spid="5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xEl>
                                              <p:pRg end="3" st="3"/>
                                            </p:txEl>
                                          </p:spTgt>
                                        </p:tgtEl>
                                        <p:attrNameLst>
                                          <p:attrName>style.visibility</p:attrName>
                                        </p:attrNameLst>
                                      </p:cBhvr>
                                      <p:to>
                                        <p:strVal val="visible"/>
                                      </p:to>
                                    </p:set>
                                    <p:animEffect filter="fade" transition="in">
                                      <p:cBhvr>
                                        <p:cTn dur="500"/>
                                        <p:tgtEl>
                                          <p:spTgt spid="5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6"/>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OPENACC LOOP DIRECTIVE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MODULE OVERVIEW</a:t>
            </a:r>
            <a:endParaRPr/>
          </a:p>
        </p:txBody>
      </p:sp>
      <p:sp>
        <p:nvSpPr>
          <p:cNvPr id="61" name="Google Shape;61;p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OpenACC Directives</a:t>
            </a:r>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a:p>
            <a:pPr indent="0" lvl="0" marL="0" marR="0" rtl="0" algn="l">
              <a:lnSpc>
                <a:spcPct val="90000"/>
              </a:lnSpc>
              <a:spcBef>
                <a:spcPts val="180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
        <p:nvSpPr>
          <p:cNvPr id="62" name="Google Shape;62;p9"/>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parallel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kernels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loop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Fundamental differences between the kernels and parallel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Expressing parallelism in OpenACC</a:t>
            </a:r>
            <a:endParaRPr/>
          </a:p>
          <a:p>
            <a:pPr indent="0" lvl="0" marL="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LOOP DIRECTIVE</a:t>
            </a:r>
            <a:endParaRPr/>
          </a:p>
        </p:txBody>
      </p:sp>
      <p:sp>
        <p:nvSpPr>
          <p:cNvPr id="584" name="Google Shape;584;p27"/>
          <p:cNvSpPr txBox="1"/>
          <p:nvPr>
            <p:ph idx="1" type="body"/>
          </p:nvPr>
        </p:nvSpPr>
        <p:spPr>
          <a:xfrm>
            <a:off x="436740" y="2103035"/>
            <a:ext cx="5497529"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Mark a single for loop for parallelization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Allows the programmer to give additional information and/or optimizations about the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Provides many different ways to describe the type of parallelism to apply to the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Must be contained within an OpenACC compute region (either a kernels or a parallel region) to parallelize loops</a:t>
            </a:r>
            <a:endParaRPr/>
          </a:p>
        </p:txBody>
      </p:sp>
      <p:sp>
        <p:nvSpPr>
          <p:cNvPr id="585" name="Google Shape;585;p27"/>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Expressing parallelism</a:t>
            </a:r>
            <a:endParaRPr/>
          </a:p>
        </p:txBody>
      </p:sp>
      <p:sp>
        <p:nvSpPr>
          <p:cNvPr id="586" name="Google Shape;586;p27"/>
          <p:cNvSpPr/>
          <p:nvPr/>
        </p:nvSpPr>
        <p:spPr>
          <a:xfrm>
            <a:off x="6286694" y="2208867"/>
            <a:ext cx="1014443"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C/C++</a:t>
            </a:r>
            <a:endParaRPr/>
          </a:p>
        </p:txBody>
      </p:sp>
      <p:sp>
        <p:nvSpPr>
          <p:cNvPr id="587" name="Google Shape;587;p27"/>
          <p:cNvSpPr/>
          <p:nvPr/>
        </p:nvSpPr>
        <p:spPr>
          <a:xfrm>
            <a:off x="6307259" y="2569824"/>
            <a:ext cx="3860899" cy="828780"/>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loop</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0B7E09"/>
                </a:solidFill>
                <a:latin typeface="Consolas"/>
                <a:ea typeface="Consolas"/>
                <a:cs typeface="Consolas"/>
                <a:sym typeface="Consolas"/>
              </a:rPr>
              <a:t>// Do something</a:t>
            </a:r>
            <a:endParaRPr/>
          </a:p>
        </p:txBody>
      </p:sp>
      <p:sp>
        <p:nvSpPr>
          <p:cNvPr id="588" name="Google Shape;588;p27"/>
          <p:cNvSpPr/>
          <p:nvPr/>
        </p:nvSpPr>
        <p:spPr>
          <a:xfrm>
            <a:off x="6307259" y="3748841"/>
            <a:ext cx="1014443" cy="358920"/>
          </a:xfrm>
          <a:prstGeom prst="snip2SameRect">
            <a:avLst>
              <a:gd fmla="val 16667" name="adj1"/>
              <a:gd fmla="val 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Fortran</a:t>
            </a:r>
            <a:endParaRPr/>
          </a:p>
        </p:txBody>
      </p:sp>
      <p:sp>
        <p:nvSpPr>
          <p:cNvPr id="589" name="Google Shape;589;p27"/>
          <p:cNvSpPr/>
          <p:nvPr/>
        </p:nvSpPr>
        <p:spPr>
          <a:xfrm>
            <a:off x="6326311" y="4117650"/>
            <a:ext cx="3870424" cy="832012"/>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loop</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0B7E09"/>
                </a:solidFill>
                <a:latin typeface="Consolas"/>
                <a:ea typeface="Consolas"/>
                <a:cs typeface="Consolas"/>
                <a:sym typeface="Consolas"/>
              </a:rPr>
              <a:t>! Do something</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0" st="0"/>
                                            </p:txEl>
                                          </p:spTgt>
                                        </p:tgtEl>
                                        <p:attrNameLst>
                                          <p:attrName>style.visibility</p:attrName>
                                        </p:attrNameLst>
                                      </p:cBhvr>
                                      <p:to>
                                        <p:strVal val="visible"/>
                                      </p:to>
                                    </p:set>
                                    <p:animEffect filter="fade" transition="in">
                                      <p:cBhvr>
                                        <p:cTn dur="500"/>
                                        <p:tgtEl>
                                          <p:spTgt spid="5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1" st="1"/>
                                            </p:txEl>
                                          </p:spTgt>
                                        </p:tgtEl>
                                        <p:attrNameLst>
                                          <p:attrName>style.visibility</p:attrName>
                                        </p:attrNameLst>
                                      </p:cBhvr>
                                      <p:to>
                                        <p:strVal val="visible"/>
                                      </p:to>
                                    </p:set>
                                    <p:animEffect filter="fade" transition="in">
                                      <p:cBhvr>
                                        <p:cTn dur="500"/>
                                        <p:tgtEl>
                                          <p:spTgt spid="5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2" st="2"/>
                                            </p:txEl>
                                          </p:spTgt>
                                        </p:tgtEl>
                                        <p:attrNameLst>
                                          <p:attrName>style.visibility</p:attrName>
                                        </p:attrNameLst>
                                      </p:cBhvr>
                                      <p:to>
                                        <p:strVal val="visible"/>
                                      </p:to>
                                    </p:set>
                                    <p:animEffect filter="fade" transition="in">
                                      <p:cBhvr>
                                        <p:cTn dur="500"/>
                                        <p:tgtEl>
                                          <p:spTgt spid="5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3" st="3"/>
                                            </p:txEl>
                                          </p:spTgt>
                                        </p:tgtEl>
                                        <p:attrNameLst>
                                          <p:attrName>style.visibility</p:attrName>
                                        </p:attrNameLst>
                                      </p:cBhvr>
                                      <p:to>
                                        <p:strVal val="visible"/>
                                      </p:to>
                                    </p:set>
                                    <p:animEffect filter="fade" transition="in">
                                      <p:cBhvr>
                                        <p:cTn dur="500"/>
                                        <p:tgtEl>
                                          <p:spTgt spid="5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2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LOOP DIRECTIVE</a:t>
            </a:r>
            <a:endParaRPr/>
          </a:p>
        </p:txBody>
      </p:sp>
      <p:sp>
        <p:nvSpPr>
          <p:cNvPr id="596" name="Google Shape;596;p2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Inside of a parallel compute region</a:t>
            </a:r>
            <a:endParaRPr/>
          </a:p>
        </p:txBody>
      </p:sp>
      <p:sp>
        <p:nvSpPr>
          <p:cNvPr id="597" name="Google Shape;597;p28"/>
          <p:cNvSpPr txBox="1"/>
          <p:nvPr>
            <p:ph idx="1" type="body"/>
          </p:nvPr>
        </p:nvSpPr>
        <p:spPr>
          <a:xfrm>
            <a:off x="4554070" y="2103035"/>
            <a:ext cx="5831341"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this example, the first loop is not marked with the loop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means that the loop will be “redundantly parallelized”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Redundant parallelization, in this case, means that the loop will be run in its entirety, multiple times, by the parallel hardware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second loop is marked with the loop directive, meaning that the loop iterations will be properly split across the parallel hardware</a:t>
            </a:r>
            <a:endParaRPr/>
          </a:p>
        </p:txBody>
      </p:sp>
      <p:sp>
        <p:nvSpPr>
          <p:cNvPr id="598" name="Google Shape;598;p28"/>
          <p:cNvSpPr/>
          <p:nvPr/>
        </p:nvSpPr>
        <p:spPr>
          <a:xfrm>
            <a:off x="487484" y="2207873"/>
            <a:ext cx="3860899" cy="2311739"/>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a:t>
            </a:r>
            <a:r>
              <a:rPr b="1" i="0" lang="en-US" sz="1800" u="none" cap="none" strike="noStrike">
                <a:solidFill>
                  <a:srgbClr val="8E4000"/>
                </a:solidFill>
                <a:latin typeface="Consolas"/>
                <a:ea typeface="Consolas"/>
                <a:cs typeface="Consolas"/>
                <a:sym typeface="Consolas"/>
              </a:rPr>
              <a:t>parallel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64CB7"/>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a:t>
            </a:r>
            <a:endParaRPr/>
          </a:p>
          <a:p>
            <a:pPr indent="0" lvl="0" marL="0" marR="0" rtl="0" algn="l">
              <a:lnSpc>
                <a:spcPct val="90000"/>
              </a:lnSpc>
              <a:spcBef>
                <a:spcPts val="0"/>
              </a:spcBef>
              <a:spcAft>
                <a:spcPts val="0"/>
              </a:spcAft>
              <a:buNone/>
            </a:pPr>
            <a:r>
              <a:rPr b="0" i="0" lang="en-US" sz="1800" u="none" cap="none" strike="noStrike">
                <a:solidFill>
                  <a:srgbClr val="064CB7"/>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N;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animEffect filter="fade" transition="in">
                                      <p:cBhvr>
                                        <p:cTn dur="500"/>
                                        <p:tgtEl>
                                          <p:spTgt spid="5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animEffect filter="fade" transition="in">
                                      <p:cBhvr>
                                        <p:cTn dur="500"/>
                                        <p:tgtEl>
                                          <p:spTgt spid="5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2" st="2"/>
                                            </p:txEl>
                                          </p:spTgt>
                                        </p:tgtEl>
                                        <p:attrNameLst>
                                          <p:attrName>style.visibility</p:attrName>
                                        </p:attrNameLst>
                                      </p:cBhvr>
                                      <p:to>
                                        <p:strVal val="visible"/>
                                      </p:to>
                                    </p:set>
                                    <p:animEffect filter="fade" transition="in">
                                      <p:cBhvr>
                                        <p:cTn dur="500"/>
                                        <p:tgtEl>
                                          <p:spTgt spid="5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3" st="3"/>
                                            </p:txEl>
                                          </p:spTgt>
                                        </p:tgtEl>
                                        <p:attrNameLst>
                                          <p:attrName>style.visibility</p:attrName>
                                        </p:attrNameLst>
                                      </p:cBhvr>
                                      <p:to>
                                        <p:strVal val="visible"/>
                                      </p:to>
                                    </p:set>
                                    <p:animEffect filter="fade" transition="in">
                                      <p:cBhvr>
                                        <p:cTn dur="500"/>
                                        <p:tgtEl>
                                          <p:spTgt spid="5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2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LOOP DIRECTIVE</a:t>
            </a:r>
            <a:endParaRPr/>
          </a:p>
        </p:txBody>
      </p:sp>
      <p:sp>
        <p:nvSpPr>
          <p:cNvPr id="605" name="Google Shape;605;p2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Inside of a kernels compute region</a:t>
            </a:r>
            <a:endParaRPr/>
          </a:p>
        </p:txBody>
      </p:sp>
      <p:sp>
        <p:nvSpPr>
          <p:cNvPr id="606" name="Google Shape;606;p29"/>
          <p:cNvSpPr txBox="1"/>
          <p:nvPr>
            <p:ph idx="1" type="body"/>
          </p:nvPr>
        </p:nvSpPr>
        <p:spPr>
          <a:xfrm>
            <a:off x="4554070" y="2103035"/>
            <a:ext cx="5831341"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With the kernels directive, the loop directive is implied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programmer can still explicitly define loops with the loop directive, however this could affect the optimizations the compiler makes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loop directive is not needed, but does allow the programmer to optimize the loops themselves</a:t>
            </a:r>
            <a:endParaRPr/>
          </a:p>
        </p:txBody>
      </p:sp>
      <p:sp>
        <p:nvSpPr>
          <p:cNvPr id="607" name="Google Shape;607;p29"/>
          <p:cNvSpPr/>
          <p:nvPr/>
        </p:nvSpPr>
        <p:spPr>
          <a:xfrm>
            <a:off x="506534" y="2103035"/>
            <a:ext cx="3860899" cy="2639712"/>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a:t>
            </a:r>
            <a:r>
              <a:rPr b="1" i="0" lang="en-US" sz="1800" u="none" cap="none" strike="noStrike">
                <a:solidFill>
                  <a:srgbClr val="8E4000"/>
                </a:solidFill>
                <a:latin typeface="Consolas"/>
                <a:ea typeface="Consolas"/>
                <a:cs typeface="Consolas"/>
                <a:sym typeface="Consolas"/>
              </a:rPr>
              <a:t>kernels</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a:t>
            </a:r>
            <a:endParaRPr/>
          </a:p>
          <a:p>
            <a:pPr indent="0" lvl="0" marL="0" marR="0" rtl="0" algn="l">
              <a:lnSpc>
                <a:spcPct val="90000"/>
              </a:lnSpc>
              <a:spcBef>
                <a:spcPts val="0"/>
              </a:spcBef>
              <a:spcAft>
                <a:spcPts val="0"/>
              </a:spcAft>
              <a:buNone/>
            </a:pPr>
            <a:r>
              <a:rPr b="0" i="0" lang="en-US" sz="1800" u="none" cap="none" strike="noStrike">
                <a:solidFill>
                  <a:srgbClr val="064CB7"/>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a:t>
            </a:r>
            <a:endParaRPr/>
          </a:p>
          <a:p>
            <a:pPr indent="0" lvl="0" marL="0" marR="0" rtl="0" algn="l">
              <a:lnSpc>
                <a:spcPct val="90000"/>
              </a:lnSpc>
              <a:spcBef>
                <a:spcPts val="0"/>
              </a:spcBef>
              <a:spcAft>
                <a:spcPts val="0"/>
              </a:spcAft>
              <a:buNone/>
            </a:pPr>
            <a:r>
              <a:rPr b="0" i="0" lang="en-US" sz="1800" u="none" cap="none" strike="noStrike">
                <a:solidFill>
                  <a:srgbClr val="064CB7"/>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M;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b[i]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0" st="0"/>
                                            </p:txEl>
                                          </p:spTgt>
                                        </p:tgtEl>
                                        <p:attrNameLst>
                                          <p:attrName>style.visibility</p:attrName>
                                        </p:attrNameLst>
                                      </p:cBhvr>
                                      <p:to>
                                        <p:strVal val="visible"/>
                                      </p:to>
                                    </p:set>
                                    <p:animEffect filter="fade" transition="in">
                                      <p:cBhvr>
                                        <p:cTn dur="500"/>
                                        <p:tgtEl>
                                          <p:spTgt spid="6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1" st="1"/>
                                            </p:txEl>
                                          </p:spTgt>
                                        </p:tgtEl>
                                        <p:attrNameLst>
                                          <p:attrName>style.visibility</p:attrName>
                                        </p:attrNameLst>
                                      </p:cBhvr>
                                      <p:to>
                                        <p:strVal val="visible"/>
                                      </p:to>
                                    </p:set>
                                    <p:animEffect filter="fade" transition="in">
                                      <p:cBhvr>
                                        <p:cTn dur="500"/>
                                        <p:tgtEl>
                                          <p:spTgt spid="6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2" st="2"/>
                                            </p:txEl>
                                          </p:spTgt>
                                        </p:tgtEl>
                                        <p:attrNameLst>
                                          <p:attrName>style.visibility</p:attrName>
                                        </p:attrNameLst>
                                      </p:cBhvr>
                                      <p:to>
                                        <p:strVal val="visible"/>
                                      </p:to>
                                    </p:set>
                                    <p:animEffect filter="fade" transition="in">
                                      <p:cBhvr>
                                        <p:cTn dur="500"/>
                                        <p:tgtEl>
                                          <p:spTgt spid="60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LOOP DIRECTIVE</a:t>
            </a:r>
            <a:endParaRPr/>
          </a:p>
        </p:txBody>
      </p:sp>
      <p:sp>
        <p:nvSpPr>
          <p:cNvPr id="614" name="Google Shape;614;p3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Parallelizing loop nests</a:t>
            </a:r>
            <a:endParaRPr/>
          </a:p>
        </p:txBody>
      </p:sp>
      <p:sp>
        <p:nvSpPr>
          <p:cNvPr id="615" name="Google Shape;615;p30"/>
          <p:cNvSpPr txBox="1"/>
          <p:nvPr>
            <p:ph idx="1" type="body"/>
          </p:nvPr>
        </p:nvSpPr>
        <p:spPr>
          <a:xfrm>
            <a:off x="4720755" y="1713493"/>
            <a:ext cx="5831341"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are able to include multiple loop directives to parallelize multi-dimensional loop nests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On some parallel hardware, this will allow you to express more levels of parallelism, and increase performance further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Other parallel hardware has difficulties expressing enough parallelism for multi-dimensional loops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this case, inner loop directives may be ignored</a:t>
            </a:r>
            <a:endParaRPr/>
          </a:p>
        </p:txBody>
      </p:sp>
      <p:sp>
        <p:nvSpPr>
          <p:cNvPr id="616" name="Google Shape;616;p30"/>
          <p:cNvSpPr/>
          <p:nvPr/>
        </p:nvSpPr>
        <p:spPr>
          <a:xfrm>
            <a:off x="758733" y="3718603"/>
            <a:ext cx="3637053" cy="1820186"/>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!$acc parallel loop</a:t>
            </a:r>
            <a:endParaRPr b="0" i="1" sz="16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rgbClr val="3051FF"/>
                </a:solidFill>
                <a:latin typeface="Consolas"/>
                <a:ea typeface="Consolas"/>
                <a:cs typeface="Consolas"/>
                <a:sym typeface="Consolas"/>
              </a:rPr>
              <a:t>do</a:t>
            </a:r>
            <a:r>
              <a:rPr b="0" i="0" lang="en-US" sz="1600" u="none" cap="none" strike="noStrike">
                <a:solidFill>
                  <a:srgbClr val="A64CFF"/>
                </a:solidFill>
                <a:latin typeface="Consolas"/>
                <a:ea typeface="Consolas"/>
                <a:cs typeface="Consolas"/>
                <a:sym typeface="Consolas"/>
              </a:rPr>
              <a:t> </a:t>
            </a:r>
            <a:r>
              <a:rPr b="0" i="0" lang="en-US" sz="1600" u="none" cap="none" strike="noStrike">
                <a:solidFill>
                  <a:schemeClr val="dk2"/>
                </a:solidFill>
                <a:latin typeface="Consolas"/>
                <a:ea typeface="Consolas"/>
                <a:cs typeface="Consolas"/>
                <a:sym typeface="Consolas"/>
              </a:rPr>
              <a:t>i = </a:t>
            </a:r>
            <a:r>
              <a:rPr b="0" i="0" lang="en-US" sz="1600" u="none" cap="none" strike="noStrike">
                <a:solidFill>
                  <a:srgbClr val="FF8738"/>
                </a:solidFill>
                <a:latin typeface="Consolas"/>
                <a:ea typeface="Consolas"/>
                <a:cs typeface="Consolas"/>
                <a:sym typeface="Consolas"/>
              </a:rPr>
              <a:t>1</a:t>
            </a:r>
            <a:r>
              <a:rPr b="0" i="0" lang="en-US" sz="1600" u="none" cap="none" strike="noStrike">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r>
              <a:rPr b="0" i="0" lang="en-US" sz="1600" u="none" cap="none" strike="noStrike">
                <a:solidFill>
                  <a:srgbClr val="8E4000"/>
                </a:solidFill>
                <a:latin typeface="Consolas"/>
                <a:ea typeface="Consolas"/>
                <a:cs typeface="Consolas"/>
                <a:sym typeface="Consolas"/>
              </a:rPr>
              <a:t>!$acc loop</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rgbClr val="00B050"/>
                </a:solidFill>
                <a:latin typeface="Consolas"/>
                <a:ea typeface="Consolas"/>
                <a:cs typeface="Consolas"/>
                <a:sym typeface="Consolas"/>
              </a:rPr>
              <a:t>	</a:t>
            </a:r>
            <a:r>
              <a:rPr b="0" i="0" lang="en-US" sz="1600" u="none" cap="none" strike="noStrike">
                <a:solidFill>
                  <a:srgbClr val="3051FF"/>
                </a:solidFill>
                <a:latin typeface="Consolas"/>
                <a:ea typeface="Consolas"/>
                <a:cs typeface="Consolas"/>
                <a:sym typeface="Consolas"/>
              </a:rPr>
              <a:t>do</a:t>
            </a:r>
            <a:r>
              <a:rPr b="0" i="0" lang="en-US" sz="1600" u="none" cap="none" strike="noStrike">
                <a:solidFill>
                  <a:srgbClr val="A64CFF"/>
                </a:solidFill>
                <a:latin typeface="Consolas"/>
                <a:ea typeface="Consolas"/>
                <a:cs typeface="Consolas"/>
                <a:sym typeface="Consolas"/>
              </a:rPr>
              <a:t> </a:t>
            </a:r>
            <a:r>
              <a:rPr b="0" i="0" lang="en-US" sz="1600" u="none" cap="none" strike="noStrike">
                <a:solidFill>
                  <a:schemeClr val="dk2"/>
                </a:solidFill>
                <a:latin typeface="Consolas"/>
                <a:ea typeface="Consolas"/>
                <a:cs typeface="Consolas"/>
                <a:sym typeface="Consolas"/>
              </a:rPr>
              <a:t>i = </a:t>
            </a:r>
            <a:r>
              <a:rPr b="0" i="0" lang="en-US" sz="1600" u="none" cap="none" strike="noStrike">
                <a:solidFill>
                  <a:srgbClr val="FF8738"/>
                </a:solidFill>
                <a:latin typeface="Consolas"/>
                <a:ea typeface="Consolas"/>
                <a:cs typeface="Consolas"/>
                <a:sym typeface="Consolas"/>
              </a:rPr>
              <a:t>1</a:t>
            </a:r>
            <a:r>
              <a:rPr b="0" i="0" lang="en-US" sz="1600" u="none" cap="none" strike="noStrike">
                <a:solidFill>
                  <a:schemeClr val="dk2"/>
                </a:solidFill>
                <a:latin typeface="Consolas"/>
                <a:ea typeface="Consolas"/>
                <a:cs typeface="Consolas"/>
                <a:sym typeface="Consolas"/>
              </a:rPr>
              <a:t>, M</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a(i,j) = </a:t>
            </a:r>
            <a:r>
              <a:rPr b="0" i="0" lang="en-US" sz="1600" u="none" cap="none" strike="noStrike">
                <a:solidFill>
                  <a:srgbClr val="FF8738"/>
                </a:solidFill>
                <a:latin typeface="Consolas"/>
                <a:ea typeface="Consolas"/>
                <a:cs typeface="Consolas"/>
                <a:sym typeface="Consolas"/>
              </a:rPr>
              <a:t>0</a:t>
            </a:r>
            <a:endParaRPr/>
          </a:p>
          <a:p>
            <a:pPr indent="0" lvl="0" marL="0" marR="0" rtl="0" algn="l">
              <a:lnSpc>
                <a:spcPct val="90000"/>
              </a:lnSpc>
              <a:spcBef>
                <a:spcPts val="0"/>
              </a:spcBef>
              <a:spcAft>
                <a:spcPts val="0"/>
              </a:spcAft>
              <a:buNone/>
            </a:pPr>
            <a:r>
              <a:rPr b="0" i="0" lang="en-US" sz="1600" u="none" cap="none" strike="noStrike">
                <a:solidFill>
                  <a:srgbClr val="FF8738"/>
                </a:solidFill>
                <a:latin typeface="Consolas"/>
                <a:ea typeface="Consolas"/>
                <a:cs typeface="Consolas"/>
                <a:sym typeface="Consolas"/>
              </a:rPr>
              <a:t>	</a:t>
            </a:r>
            <a:r>
              <a:rPr b="0" i="0" lang="en-US" sz="1600" u="none" cap="none" strike="noStrike">
                <a:solidFill>
                  <a:srgbClr val="3051FF"/>
                </a:solidFill>
                <a:latin typeface="Consolas"/>
                <a:ea typeface="Consolas"/>
                <a:cs typeface="Consolas"/>
                <a:sym typeface="Consolas"/>
              </a:rPr>
              <a:t>end do</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rgbClr val="3051FF"/>
                </a:solidFill>
                <a:latin typeface="Consolas"/>
                <a:ea typeface="Consolas"/>
                <a:cs typeface="Consolas"/>
                <a:sym typeface="Consolas"/>
              </a:rPr>
              <a:t>end do</a:t>
            </a:r>
            <a:endParaRPr b="0" i="0" sz="1600" u="none" cap="none" strike="noStrike">
              <a:solidFill>
                <a:schemeClr val="dk2"/>
              </a:solidFill>
              <a:latin typeface="Consolas"/>
              <a:ea typeface="Consolas"/>
              <a:cs typeface="Consolas"/>
              <a:sym typeface="Consolas"/>
            </a:endParaRPr>
          </a:p>
        </p:txBody>
      </p:sp>
      <p:sp>
        <p:nvSpPr>
          <p:cNvPr id="617" name="Google Shape;617;p30"/>
          <p:cNvSpPr/>
          <p:nvPr/>
        </p:nvSpPr>
        <p:spPr>
          <a:xfrm rot="-5400000">
            <a:off x="-328237" y="4462464"/>
            <a:ext cx="1857378" cy="333375"/>
          </a:xfrm>
          <a:prstGeom prst="snip2SameRect">
            <a:avLst>
              <a:gd fmla="val 16667" name="adj1"/>
              <a:gd fmla="val 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Fortran</a:t>
            </a:r>
            <a:endParaRPr/>
          </a:p>
        </p:txBody>
      </p:sp>
      <p:sp>
        <p:nvSpPr>
          <p:cNvPr id="618" name="Google Shape;618;p30"/>
          <p:cNvSpPr/>
          <p:nvPr/>
        </p:nvSpPr>
        <p:spPr>
          <a:xfrm>
            <a:off x="758733" y="1713493"/>
            <a:ext cx="3637053" cy="182018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#pragma acc parallel loop</a:t>
            </a:r>
            <a:endParaRPr/>
          </a:p>
          <a:p>
            <a:pPr indent="0" lvl="0" marL="0" marR="0" rtl="0" algn="l">
              <a:lnSpc>
                <a:spcPct val="90000"/>
              </a:lnSpc>
              <a:spcBef>
                <a:spcPts val="0"/>
              </a:spcBef>
              <a:spcAft>
                <a:spcPts val="0"/>
              </a:spcAft>
              <a:buNone/>
            </a:pPr>
            <a:r>
              <a:rPr b="0" i="0" lang="en-US" sz="1600" u="none" cap="none" strike="noStrike">
                <a:solidFill>
                  <a:srgbClr val="3051FF"/>
                </a:solidFill>
                <a:latin typeface="Consolas"/>
                <a:ea typeface="Consolas"/>
                <a:cs typeface="Consolas"/>
                <a:sym typeface="Consolas"/>
              </a:rPr>
              <a:t>for</a:t>
            </a:r>
            <a:r>
              <a:rPr b="0" i="0" lang="en-US" sz="1600" u="none" cap="none" strike="noStrike">
                <a:solidFill>
                  <a:schemeClr val="dk2"/>
                </a:solidFill>
                <a:latin typeface="Consolas"/>
                <a:ea typeface="Consolas"/>
                <a:cs typeface="Consolas"/>
                <a:sym typeface="Consolas"/>
              </a:rPr>
              <a:t>(</a:t>
            </a:r>
            <a:r>
              <a:rPr b="0" i="0" lang="en-US" sz="1600" u="none" cap="none" strike="noStrike">
                <a:solidFill>
                  <a:srgbClr val="A64CFF"/>
                </a:solidFill>
                <a:latin typeface="Consolas"/>
                <a:ea typeface="Consolas"/>
                <a:cs typeface="Consolas"/>
                <a:sym typeface="Consolas"/>
              </a:rPr>
              <a:t>int</a:t>
            </a:r>
            <a:r>
              <a:rPr b="0" i="0" lang="en-US" sz="1600" u="none" cap="none" strike="noStrike">
                <a:solidFill>
                  <a:schemeClr val="dk2"/>
                </a:solidFill>
                <a:latin typeface="Consolas"/>
                <a:ea typeface="Consolas"/>
                <a:cs typeface="Consolas"/>
                <a:sym typeface="Consolas"/>
              </a:rPr>
              <a:t> i =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chemeClr val="dk2"/>
                </a:solidFill>
                <a:latin typeface="Consolas"/>
                <a:ea typeface="Consolas"/>
                <a:cs typeface="Consolas"/>
                <a:sym typeface="Consolas"/>
              </a:rPr>
              <a:t>; i &lt; N; i</a:t>
            </a:r>
            <a:r>
              <a:rPr b="0" i="0" lang="en-US" sz="1600" u="none" cap="none" strike="noStrike">
                <a:solidFill>
                  <a:srgbClr val="030382"/>
                </a:solidFill>
                <a:latin typeface="Consolas"/>
                <a:ea typeface="Consolas"/>
                <a:cs typeface="Consolas"/>
                <a:sym typeface="Consolas"/>
              </a:rPr>
              <a:t>++</a:t>
            </a: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r>
              <a:rPr b="0" i="0" lang="en-US" sz="1600" u="none" cap="none" strike="noStrike">
                <a:solidFill>
                  <a:srgbClr val="8E4000"/>
                </a:solidFill>
                <a:latin typeface="Consolas"/>
                <a:ea typeface="Consolas"/>
                <a:cs typeface="Consolas"/>
                <a:sym typeface="Consolas"/>
              </a:rPr>
              <a:t>#pragma acc loop</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r>
              <a:rPr b="0" i="0" lang="en-US" sz="1600" u="none" cap="none" strike="noStrike">
                <a:solidFill>
                  <a:srgbClr val="3051FF"/>
                </a:solidFill>
                <a:latin typeface="Consolas"/>
                <a:ea typeface="Consolas"/>
                <a:cs typeface="Consolas"/>
                <a:sym typeface="Consolas"/>
              </a:rPr>
              <a:t>for</a:t>
            </a:r>
            <a:r>
              <a:rPr b="0" i="0" lang="en-US" sz="1600" u="none" cap="none" strike="noStrike">
                <a:solidFill>
                  <a:schemeClr val="dk2"/>
                </a:solidFill>
                <a:latin typeface="Consolas"/>
                <a:ea typeface="Consolas"/>
                <a:cs typeface="Consolas"/>
                <a:sym typeface="Consolas"/>
              </a:rPr>
              <a:t>(</a:t>
            </a:r>
            <a:r>
              <a:rPr b="0" i="0" lang="en-US" sz="1600" u="none" cap="none" strike="noStrike">
                <a:solidFill>
                  <a:srgbClr val="A64CFF"/>
                </a:solidFill>
                <a:latin typeface="Consolas"/>
                <a:ea typeface="Consolas"/>
                <a:cs typeface="Consolas"/>
                <a:sym typeface="Consolas"/>
              </a:rPr>
              <a:t>int</a:t>
            </a:r>
            <a:r>
              <a:rPr b="0" i="0" lang="en-US" sz="1600" u="none" cap="none" strike="noStrike">
                <a:solidFill>
                  <a:schemeClr val="dk2"/>
                </a:solidFill>
                <a:latin typeface="Consolas"/>
                <a:ea typeface="Consolas"/>
                <a:cs typeface="Consolas"/>
                <a:sym typeface="Consolas"/>
              </a:rPr>
              <a:t> j =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chemeClr val="dk2"/>
                </a:solidFill>
                <a:latin typeface="Consolas"/>
                <a:ea typeface="Consolas"/>
                <a:cs typeface="Consolas"/>
                <a:sym typeface="Consolas"/>
              </a:rPr>
              <a:t>; j &lt; M; j</a:t>
            </a:r>
            <a:r>
              <a:rPr b="0" i="0" lang="en-US" sz="1600" u="none" cap="none" strike="noStrike">
                <a:solidFill>
                  <a:srgbClr val="030382"/>
                </a:solidFill>
                <a:latin typeface="Consolas"/>
                <a:ea typeface="Consolas"/>
                <a:cs typeface="Consolas"/>
                <a:sym typeface="Consolas"/>
              </a:rPr>
              <a:t>++</a:t>
            </a: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a[i][j] =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a:t>
            </a:r>
            <a:endParaRPr/>
          </a:p>
        </p:txBody>
      </p:sp>
      <p:sp>
        <p:nvSpPr>
          <p:cNvPr id="619" name="Google Shape;619;p30"/>
          <p:cNvSpPr/>
          <p:nvPr/>
        </p:nvSpPr>
        <p:spPr>
          <a:xfrm rot="-5400000">
            <a:off x="-328271" y="2457321"/>
            <a:ext cx="1857444" cy="333375"/>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C/C++</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0" st="0"/>
                                            </p:txEl>
                                          </p:spTgt>
                                        </p:tgtEl>
                                        <p:attrNameLst>
                                          <p:attrName>style.visibility</p:attrName>
                                        </p:attrNameLst>
                                      </p:cBhvr>
                                      <p:to>
                                        <p:strVal val="visible"/>
                                      </p:to>
                                    </p:set>
                                    <p:animEffect filter="fade" transition="in">
                                      <p:cBhvr>
                                        <p:cTn dur="500"/>
                                        <p:tgtEl>
                                          <p:spTgt spid="6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1" st="1"/>
                                            </p:txEl>
                                          </p:spTgt>
                                        </p:tgtEl>
                                        <p:attrNameLst>
                                          <p:attrName>style.visibility</p:attrName>
                                        </p:attrNameLst>
                                      </p:cBhvr>
                                      <p:to>
                                        <p:strVal val="visible"/>
                                      </p:to>
                                    </p:set>
                                    <p:animEffect filter="fade" transition="in">
                                      <p:cBhvr>
                                        <p:cTn dur="500"/>
                                        <p:tgtEl>
                                          <p:spTgt spid="6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2" st="2"/>
                                            </p:txEl>
                                          </p:spTgt>
                                        </p:tgtEl>
                                        <p:attrNameLst>
                                          <p:attrName>style.visibility</p:attrName>
                                        </p:attrNameLst>
                                      </p:cBhvr>
                                      <p:to>
                                        <p:strVal val="visible"/>
                                      </p:to>
                                    </p:set>
                                    <p:animEffect filter="fade" transition="in">
                                      <p:cBhvr>
                                        <p:cTn dur="500"/>
                                        <p:tgtEl>
                                          <p:spTgt spid="6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3" st="3"/>
                                            </p:txEl>
                                          </p:spTgt>
                                        </p:tgtEl>
                                        <p:attrNameLst>
                                          <p:attrName>style.visibility</p:attrName>
                                        </p:attrNameLst>
                                      </p:cBhvr>
                                      <p:to>
                                        <p:strVal val="visible"/>
                                      </p:to>
                                    </p:set>
                                    <p:animEffect filter="fade" transition="in">
                                      <p:cBhvr>
                                        <p:cTn dur="500"/>
                                        <p:tgtEl>
                                          <p:spTgt spid="6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REDUCTION CLAUSE</a:t>
            </a:r>
            <a:endParaRPr/>
          </a:p>
        </p:txBody>
      </p:sp>
      <p:sp>
        <p:nvSpPr>
          <p:cNvPr id="625" name="Google Shape;625;p31"/>
          <p:cNvSpPr txBox="1"/>
          <p:nvPr>
            <p:ph idx="1" type="body"/>
          </p:nvPr>
        </p:nvSpPr>
        <p:spPr>
          <a:xfrm>
            <a:off x="419641" y="1688816"/>
            <a:ext cx="5807943"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inner-most loop is not parallelizable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we attempted to parallelize it without any changes, multiple threads could attempt to write to </a:t>
            </a:r>
            <a:r>
              <a:rPr b="1" i="0" lang="en-US" sz="2000" u="none" cap="none" strike="noStrike">
                <a:solidFill>
                  <a:schemeClr val="dk2"/>
                </a:solidFill>
                <a:latin typeface="Consolas"/>
                <a:ea typeface="Consolas"/>
                <a:cs typeface="Consolas"/>
                <a:sym typeface="Consolas"/>
              </a:rPr>
              <a:t>c[i][j] </a:t>
            </a:r>
            <a:endParaRPr b="0" i="0" sz="2000" u="none" cap="none" strike="noStrike">
              <a:solidFill>
                <a:schemeClr val="dk2"/>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multiple threads try to write to the same place in memory simultaneously, we should expect to receive erroneous results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To fix this, we should use the </a:t>
            </a:r>
            <a:r>
              <a:rPr b="1" i="0" lang="en-US" sz="2000" u="none" cap="none" strike="noStrike">
                <a:solidFill>
                  <a:srgbClr val="FF0000"/>
                </a:solidFill>
                <a:latin typeface="Arial"/>
                <a:ea typeface="Arial"/>
                <a:cs typeface="Arial"/>
                <a:sym typeface="Arial"/>
              </a:rPr>
              <a:t>reduction clause</a:t>
            </a:r>
            <a:endParaRPr b="0" i="0" sz="2000" u="none" cap="none" strike="noStrike">
              <a:solidFill>
                <a:srgbClr val="FF0000"/>
              </a:solidFill>
              <a:latin typeface="Arial"/>
              <a:ea typeface="Arial"/>
              <a:cs typeface="Arial"/>
              <a:sym typeface="Arial"/>
            </a:endParaRPr>
          </a:p>
        </p:txBody>
      </p:sp>
      <p:sp>
        <p:nvSpPr>
          <p:cNvPr id="626" name="Google Shape;626;p31"/>
          <p:cNvSpPr txBox="1"/>
          <p:nvPr/>
        </p:nvSpPr>
        <p:spPr>
          <a:xfrm>
            <a:off x="6304114" y="2273432"/>
            <a:ext cx="4527395" cy="1089529"/>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a[i][k] * b[k][j];</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0" name="Shape 630"/>
        <p:cNvGrpSpPr/>
        <p:nvPr/>
      </p:nvGrpSpPr>
      <p:grpSpPr>
        <a:xfrm>
          <a:off x="0" y="0"/>
          <a:ext cx="0" cy="0"/>
          <a:chOff x="0" y="0"/>
          <a:chExt cx="0" cy="0"/>
        </a:xfrm>
      </p:grpSpPr>
      <p:sp>
        <p:nvSpPr>
          <p:cNvPr id="631" name="Google Shape;631;p3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REDUCTION CLAUSE</a:t>
            </a:r>
            <a:endParaRPr/>
          </a:p>
        </p:txBody>
      </p:sp>
      <p:sp>
        <p:nvSpPr>
          <p:cNvPr id="632" name="Google Shape;632;p32"/>
          <p:cNvSpPr txBox="1"/>
          <p:nvPr>
            <p:ph idx="1" type="body"/>
          </p:nvPr>
        </p:nvSpPr>
        <p:spPr>
          <a:xfrm>
            <a:off x="419641" y="1688816"/>
            <a:ext cx="5807943"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inner-most loop is not parallelizable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we attempted to parallelize it without any changes, multiple threads could attempt to write to </a:t>
            </a:r>
            <a:r>
              <a:rPr b="1" i="0" lang="en-US" sz="2000" u="none" cap="none" strike="noStrike">
                <a:solidFill>
                  <a:schemeClr val="dk2"/>
                </a:solidFill>
                <a:latin typeface="Consolas"/>
                <a:ea typeface="Consolas"/>
                <a:cs typeface="Consolas"/>
                <a:sym typeface="Consolas"/>
              </a:rPr>
              <a:t>c(i,j) </a:t>
            </a:r>
            <a:endParaRPr b="0" i="0" sz="2000" u="none" cap="none" strike="noStrike">
              <a:solidFill>
                <a:schemeClr val="dk2"/>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multiple threads try to write to the same place in memory simultaneously, we should expect to receive erroneous results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To fix this, we should use the </a:t>
            </a:r>
            <a:r>
              <a:rPr b="1" i="0" lang="en-US" sz="2000" u="none" cap="none" strike="noStrike">
                <a:solidFill>
                  <a:srgbClr val="FF0000"/>
                </a:solidFill>
                <a:latin typeface="Arial"/>
                <a:ea typeface="Arial"/>
                <a:cs typeface="Arial"/>
                <a:sym typeface="Arial"/>
              </a:rPr>
              <a:t>reduction clause</a:t>
            </a:r>
            <a:endParaRPr b="0" i="0" sz="2000" u="none" cap="none" strike="noStrike">
              <a:solidFill>
                <a:srgbClr val="FF0000"/>
              </a:solidFill>
              <a:latin typeface="Arial"/>
              <a:ea typeface="Arial"/>
              <a:cs typeface="Arial"/>
              <a:sym typeface="Arial"/>
            </a:endParaRPr>
          </a:p>
        </p:txBody>
      </p:sp>
      <p:sp>
        <p:nvSpPr>
          <p:cNvPr id="633" name="Google Shape;633;p32"/>
          <p:cNvSpPr txBox="1"/>
          <p:nvPr/>
        </p:nvSpPr>
        <p:spPr>
          <a:xfrm>
            <a:off x="6227584" y="1899484"/>
            <a:ext cx="4664637" cy="1837426"/>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c(i,j)+a(i,k)*b(k,j)</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3"/>
          <p:cNvSpPr txBox="1"/>
          <p:nvPr/>
        </p:nvSpPr>
        <p:spPr>
          <a:xfrm>
            <a:off x="2806613" y="1150108"/>
            <a:ext cx="5359574" cy="1089529"/>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2400" u="none" cap="none" strike="noStrike">
              <a:solidFill>
                <a:srgbClr val="5570F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400" u="none" cap="none" strike="noStrike">
                <a:solidFill>
                  <a:srgbClr val="5570FD"/>
                </a:solidFill>
                <a:latin typeface="Consolas"/>
                <a:ea typeface="Consolas"/>
                <a:cs typeface="Consolas"/>
                <a:sym typeface="Consolas"/>
              </a:rPr>
              <a:t>for</a:t>
            </a:r>
            <a:r>
              <a:rPr b="0" i="0" lang="en-US" sz="2400" u="none" cap="none" strike="noStrike">
                <a:solidFill>
                  <a:schemeClr val="dk2"/>
                </a:solidFill>
                <a:latin typeface="Consolas"/>
                <a:ea typeface="Consolas"/>
                <a:cs typeface="Consolas"/>
                <a:sym typeface="Consolas"/>
              </a:rPr>
              <a:t>( k = </a:t>
            </a:r>
            <a:r>
              <a:rPr b="0" i="0" lang="en-US" sz="2400" u="none" cap="none" strike="noStrike">
                <a:solidFill>
                  <a:srgbClr val="FF8738"/>
                </a:solidFill>
                <a:latin typeface="Consolas"/>
                <a:ea typeface="Consolas"/>
                <a:cs typeface="Consolas"/>
                <a:sym typeface="Consolas"/>
              </a:rPr>
              <a:t>0</a:t>
            </a:r>
            <a:r>
              <a:rPr b="0" i="0" lang="en-US" sz="2400" u="none" cap="none" strike="noStrike">
                <a:solidFill>
                  <a:schemeClr val="dk2"/>
                </a:solidFill>
                <a:latin typeface="Consolas"/>
                <a:ea typeface="Consolas"/>
                <a:cs typeface="Consolas"/>
                <a:sym typeface="Consolas"/>
              </a:rPr>
              <a:t>; k &lt; size; k</a:t>
            </a:r>
            <a:r>
              <a:rPr b="0" i="0" lang="en-US" sz="2400" u="none" cap="none" strike="noStrike">
                <a:solidFill>
                  <a:srgbClr val="030382"/>
                </a:solidFill>
                <a:latin typeface="Consolas"/>
                <a:ea typeface="Consolas"/>
                <a:cs typeface="Consolas"/>
                <a:sym typeface="Consolas"/>
              </a:rPr>
              <a:t>++</a:t>
            </a:r>
            <a:r>
              <a:rPr b="0" i="0" lang="en-US" sz="2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2400" u="none" cap="none" strike="noStrike">
                <a:solidFill>
                  <a:schemeClr val="dk2"/>
                </a:solidFill>
                <a:latin typeface="Consolas"/>
                <a:ea typeface="Consolas"/>
                <a:cs typeface="Consolas"/>
                <a:sym typeface="Consolas"/>
              </a:rPr>
              <a:t>	c[i][j] += a[i][k] * b[k][j];</a:t>
            </a:r>
            <a:endParaRPr/>
          </a:p>
        </p:txBody>
      </p:sp>
      <p:sp>
        <p:nvSpPr>
          <p:cNvPr id="639" name="Google Shape;639;p33"/>
          <p:cNvSpPr txBox="1"/>
          <p:nvPr>
            <p:ph type="title"/>
          </p:nvPr>
        </p:nvSpPr>
        <p:spPr>
          <a:xfrm>
            <a:off x="2675419" y="209250"/>
            <a:ext cx="5621963"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WITHOUT A REDUCTION</a:t>
            </a:r>
            <a:endParaRPr/>
          </a:p>
        </p:txBody>
      </p:sp>
      <p:sp>
        <p:nvSpPr>
          <p:cNvPr id="640" name="Google Shape;640;p33"/>
          <p:cNvSpPr txBox="1"/>
          <p:nvPr/>
        </p:nvSpPr>
        <p:spPr>
          <a:xfrm>
            <a:off x="2806613" y="1149586"/>
            <a:ext cx="5359574" cy="1089529"/>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400" u="none" cap="none" strike="noStrike">
                <a:solidFill>
                  <a:srgbClr val="8E4000"/>
                </a:solidFill>
                <a:latin typeface="Consolas"/>
                <a:ea typeface="Consolas"/>
                <a:cs typeface="Consolas"/>
                <a:sym typeface="Consolas"/>
              </a:rPr>
              <a:t>#pragma acc parallel loop</a:t>
            </a:r>
            <a:endParaRPr b="0" i="0" sz="2400" u="none" cap="none" strike="noStrike">
              <a:solidFill>
                <a:srgbClr val="5570F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400" u="none" cap="none" strike="noStrike">
                <a:solidFill>
                  <a:srgbClr val="5570FD"/>
                </a:solidFill>
                <a:latin typeface="Consolas"/>
                <a:ea typeface="Consolas"/>
                <a:cs typeface="Consolas"/>
                <a:sym typeface="Consolas"/>
              </a:rPr>
              <a:t>for</a:t>
            </a:r>
            <a:r>
              <a:rPr b="0" i="0" lang="en-US" sz="2400" u="none" cap="none" strike="noStrike">
                <a:solidFill>
                  <a:schemeClr val="dk2"/>
                </a:solidFill>
                <a:latin typeface="Consolas"/>
                <a:ea typeface="Consolas"/>
                <a:cs typeface="Consolas"/>
                <a:sym typeface="Consolas"/>
              </a:rPr>
              <a:t>( k = </a:t>
            </a:r>
            <a:r>
              <a:rPr b="0" i="0" lang="en-US" sz="2400" u="none" cap="none" strike="noStrike">
                <a:solidFill>
                  <a:srgbClr val="FF8738"/>
                </a:solidFill>
                <a:latin typeface="Consolas"/>
                <a:ea typeface="Consolas"/>
                <a:cs typeface="Consolas"/>
                <a:sym typeface="Consolas"/>
              </a:rPr>
              <a:t>0</a:t>
            </a:r>
            <a:r>
              <a:rPr b="0" i="0" lang="en-US" sz="2400" u="none" cap="none" strike="noStrike">
                <a:solidFill>
                  <a:schemeClr val="dk2"/>
                </a:solidFill>
                <a:latin typeface="Consolas"/>
                <a:ea typeface="Consolas"/>
                <a:cs typeface="Consolas"/>
                <a:sym typeface="Consolas"/>
              </a:rPr>
              <a:t>; k &lt; size; k</a:t>
            </a:r>
            <a:r>
              <a:rPr b="0" i="0" lang="en-US" sz="2400" u="none" cap="none" strike="noStrike">
                <a:solidFill>
                  <a:srgbClr val="030382"/>
                </a:solidFill>
                <a:latin typeface="Consolas"/>
                <a:ea typeface="Consolas"/>
                <a:cs typeface="Consolas"/>
                <a:sym typeface="Consolas"/>
              </a:rPr>
              <a:t>++</a:t>
            </a:r>
            <a:r>
              <a:rPr b="0" i="0" lang="en-US" sz="2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2400" u="none" cap="none" strike="noStrike">
                <a:solidFill>
                  <a:schemeClr val="dk2"/>
                </a:solidFill>
                <a:latin typeface="Consolas"/>
                <a:ea typeface="Consolas"/>
                <a:cs typeface="Consolas"/>
                <a:sym typeface="Consolas"/>
              </a:rPr>
              <a:t>	c[i][j] += a[i][k] * b[k][j];</a:t>
            </a:r>
            <a:endParaRPr/>
          </a:p>
        </p:txBody>
      </p:sp>
      <p:sp>
        <p:nvSpPr>
          <p:cNvPr id="641" name="Google Shape;641;p33"/>
          <p:cNvSpPr/>
          <p:nvPr/>
        </p:nvSpPr>
        <p:spPr>
          <a:xfrm>
            <a:off x="721111"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0</a:t>
            </a:r>
            <a:endParaRPr/>
          </a:p>
        </p:txBody>
      </p:sp>
      <p:sp>
        <p:nvSpPr>
          <p:cNvPr id="642" name="Google Shape;642;p33"/>
          <p:cNvSpPr/>
          <p:nvPr/>
        </p:nvSpPr>
        <p:spPr>
          <a:xfrm>
            <a:off x="1528026"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1</a:t>
            </a:r>
            <a:endParaRPr/>
          </a:p>
        </p:txBody>
      </p:sp>
      <p:sp>
        <p:nvSpPr>
          <p:cNvPr id="643" name="Google Shape;643;p33"/>
          <p:cNvSpPr/>
          <p:nvPr/>
        </p:nvSpPr>
        <p:spPr>
          <a:xfrm>
            <a:off x="2334941"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2</a:t>
            </a:r>
            <a:endParaRPr/>
          </a:p>
        </p:txBody>
      </p:sp>
      <p:sp>
        <p:nvSpPr>
          <p:cNvPr id="644" name="Google Shape;644;p33"/>
          <p:cNvSpPr/>
          <p:nvPr/>
        </p:nvSpPr>
        <p:spPr>
          <a:xfrm>
            <a:off x="3141856"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3</a:t>
            </a:r>
            <a:endParaRPr/>
          </a:p>
        </p:txBody>
      </p:sp>
      <p:sp>
        <p:nvSpPr>
          <p:cNvPr id="645" name="Google Shape;645;p33"/>
          <p:cNvSpPr/>
          <p:nvPr/>
        </p:nvSpPr>
        <p:spPr>
          <a:xfrm>
            <a:off x="3948771"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4</a:t>
            </a:r>
            <a:endParaRPr/>
          </a:p>
        </p:txBody>
      </p:sp>
      <p:sp>
        <p:nvSpPr>
          <p:cNvPr id="646" name="Google Shape;646;p33"/>
          <p:cNvSpPr/>
          <p:nvPr/>
        </p:nvSpPr>
        <p:spPr>
          <a:xfrm>
            <a:off x="4768386"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5</a:t>
            </a:r>
            <a:endParaRPr/>
          </a:p>
        </p:txBody>
      </p:sp>
      <p:sp>
        <p:nvSpPr>
          <p:cNvPr id="647" name="Google Shape;647;p33"/>
          <p:cNvSpPr/>
          <p:nvPr/>
        </p:nvSpPr>
        <p:spPr>
          <a:xfrm>
            <a:off x="5575301"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6</a:t>
            </a:r>
            <a:endParaRPr/>
          </a:p>
        </p:txBody>
      </p:sp>
      <p:sp>
        <p:nvSpPr>
          <p:cNvPr id="648" name="Google Shape;648;p33"/>
          <p:cNvSpPr/>
          <p:nvPr/>
        </p:nvSpPr>
        <p:spPr>
          <a:xfrm>
            <a:off x="6382216"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7</a:t>
            </a:r>
            <a:endParaRPr/>
          </a:p>
        </p:txBody>
      </p:sp>
      <p:sp>
        <p:nvSpPr>
          <p:cNvPr id="649" name="Google Shape;649;p33"/>
          <p:cNvSpPr/>
          <p:nvPr/>
        </p:nvSpPr>
        <p:spPr>
          <a:xfrm>
            <a:off x="7330440" y="2811780"/>
            <a:ext cx="182880" cy="18288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nsolas"/>
              <a:ea typeface="Consolas"/>
              <a:cs typeface="Consolas"/>
              <a:sym typeface="Consolas"/>
            </a:endParaRPr>
          </a:p>
        </p:txBody>
      </p:sp>
      <p:sp>
        <p:nvSpPr>
          <p:cNvPr id="650" name="Google Shape;650;p33"/>
          <p:cNvSpPr/>
          <p:nvPr/>
        </p:nvSpPr>
        <p:spPr>
          <a:xfrm>
            <a:off x="7635240" y="2811780"/>
            <a:ext cx="182880" cy="18288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nsolas"/>
              <a:ea typeface="Consolas"/>
              <a:cs typeface="Consolas"/>
              <a:sym typeface="Consolas"/>
            </a:endParaRPr>
          </a:p>
        </p:txBody>
      </p:sp>
      <p:sp>
        <p:nvSpPr>
          <p:cNvPr id="651" name="Google Shape;651;p33"/>
          <p:cNvSpPr/>
          <p:nvPr/>
        </p:nvSpPr>
        <p:spPr>
          <a:xfrm>
            <a:off x="7940040" y="2811780"/>
            <a:ext cx="182880" cy="18288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nsolas"/>
              <a:ea typeface="Consolas"/>
              <a:cs typeface="Consolas"/>
              <a:sym typeface="Consolas"/>
            </a:endParaRPr>
          </a:p>
        </p:txBody>
      </p:sp>
      <p:sp>
        <p:nvSpPr>
          <p:cNvPr id="652" name="Google Shape;652;p33"/>
          <p:cNvSpPr/>
          <p:nvPr/>
        </p:nvSpPr>
        <p:spPr>
          <a:xfrm>
            <a:off x="8325316" y="2553815"/>
            <a:ext cx="1192064"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size-1</a:t>
            </a:r>
            <a:endParaRPr/>
          </a:p>
        </p:txBody>
      </p:sp>
      <p:sp>
        <p:nvSpPr>
          <p:cNvPr id="653" name="Google Shape;653;p33"/>
          <p:cNvSpPr/>
          <p:nvPr/>
        </p:nvSpPr>
        <p:spPr>
          <a:xfrm>
            <a:off x="4287955" y="4732020"/>
            <a:ext cx="2353775" cy="9601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onsolas"/>
                <a:ea typeface="Consolas"/>
                <a:cs typeface="Consolas"/>
                <a:sym typeface="Consolas"/>
              </a:rPr>
              <a:t>C[i][j]</a:t>
            </a:r>
            <a:endParaRPr/>
          </a:p>
        </p:txBody>
      </p:sp>
      <p:cxnSp>
        <p:nvCxnSpPr>
          <p:cNvPr id="654" name="Google Shape;654;p33"/>
          <p:cNvCxnSpPr/>
          <p:nvPr/>
        </p:nvCxnSpPr>
        <p:spPr>
          <a:xfrm>
            <a:off x="1092818" y="3252624"/>
            <a:ext cx="2863667" cy="1652425"/>
          </a:xfrm>
          <a:prstGeom prst="straightConnector1">
            <a:avLst/>
          </a:prstGeom>
          <a:noFill/>
          <a:ln cap="flat" cmpd="sng" w="38100">
            <a:solidFill>
              <a:srgbClr val="FF0000"/>
            </a:solidFill>
            <a:prstDash val="solid"/>
            <a:round/>
            <a:headEnd len="sm" w="sm" type="none"/>
            <a:tailEnd len="med" w="med" type="triangle"/>
          </a:ln>
        </p:spPr>
      </p:cxnSp>
      <p:cxnSp>
        <p:nvCxnSpPr>
          <p:cNvPr id="655" name="Google Shape;655;p33"/>
          <p:cNvCxnSpPr>
            <a:stCxn id="642" idx="2"/>
          </p:cNvCxnSpPr>
          <p:nvPr/>
        </p:nvCxnSpPr>
        <p:spPr>
          <a:xfrm>
            <a:off x="1899733" y="3222794"/>
            <a:ext cx="2133000" cy="1379700"/>
          </a:xfrm>
          <a:prstGeom prst="straightConnector1">
            <a:avLst/>
          </a:prstGeom>
          <a:noFill/>
          <a:ln cap="flat" cmpd="sng" w="38100">
            <a:solidFill>
              <a:srgbClr val="FF0000"/>
            </a:solidFill>
            <a:prstDash val="solid"/>
            <a:round/>
            <a:headEnd len="sm" w="sm" type="none"/>
            <a:tailEnd len="med" w="med" type="triangle"/>
          </a:ln>
        </p:spPr>
      </p:cxnSp>
      <p:cxnSp>
        <p:nvCxnSpPr>
          <p:cNvPr id="656" name="Google Shape;656;p33"/>
          <p:cNvCxnSpPr>
            <a:stCxn id="643" idx="2"/>
          </p:cNvCxnSpPr>
          <p:nvPr/>
        </p:nvCxnSpPr>
        <p:spPr>
          <a:xfrm>
            <a:off x="2706649" y="3222794"/>
            <a:ext cx="1496700" cy="1204500"/>
          </a:xfrm>
          <a:prstGeom prst="straightConnector1">
            <a:avLst/>
          </a:prstGeom>
          <a:noFill/>
          <a:ln cap="flat" cmpd="sng" w="38100">
            <a:solidFill>
              <a:srgbClr val="FF0000"/>
            </a:solidFill>
            <a:prstDash val="solid"/>
            <a:round/>
            <a:headEnd len="sm" w="sm" type="none"/>
            <a:tailEnd len="med" w="med" type="triangle"/>
          </a:ln>
        </p:spPr>
      </p:cxnSp>
      <p:cxnSp>
        <p:nvCxnSpPr>
          <p:cNvPr id="657" name="Google Shape;657;p33"/>
          <p:cNvCxnSpPr>
            <a:stCxn id="644" idx="2"/>
          </p:cNvCxnSpPr>
          <p:nvPr/>
        </p:nvCxnSpPr>
        <p:spPr>
          <a:xfrm>
            <a:off x="3513564" y="3222794"/>
            <a:ext cx="900000" cy="1105500"/>
          </a:xfrm>
          <a:prstGeom prst="straightConnector1">
            <a:avLst/>
          </a:prstGeom>
          <a:noFill/>
          <a:ln cap="flat" cmpd="sng" w="38100">
            <a:solidFill>
              <a:srgbClr val="FF0000"/>
            </a:solidFill>
            <a:prstDash val="solid"/>
            <a:round/>
            <a:headEnd len="sm" w="sm" type="none"/>
            <a:tailEnd len="med" w="med" type="triangle"/>
          </a:ln>
        </p:spPr>
      </p:cxnSp>
      <p:cxnSp>
        <p:nvCxnSpPr>
          <p:cNvPr id="658" name="Google Shape;658;p33"/>
          <p:cNvCxnSpPr>
            <a:stCxn id="645" idx="2"/>
          </p:cNvCxnSpPr>
          <p:nvPr/>
        </p:nvCxnSpPr>
        <p:spPr>
          <a:xfrm>
            <a:off x="4320479" y="3222794"/>
            <a:ext cx="391500" cy="1052100"/>
          </a:xfrm>
          <a:prstGeom prst="straightConnector1">
            <a:avLst/>
          </a:prstGeom>
          <a:noFill/>
          <a:ln cap="flat" cmpd="sng" w="38100">
            <a:solidFill>
              <a:srgbClr val="FF0000"/>
            </a:solidFill>
            <a:prstDash val="solid"/>
            <a:round/>
            <a:headEnd len="sm" w="sm" type="none"/>
            <a:tailEnd len="med" w="med" type="triangle"/>
          </a:ln>
        </p:spPr>
      </p:cxnSp>
      <p:cxnSp>
        <p:nvCxnSpPr>
          <p:cNvPr id="659" name="Google Shape;659;p33"/>
          <p:cNvCxnSpPr>
            <a:stCxn id="646" idx="2"/>
          </p:cNvCxnSpPr>
          <p:nvPr/>
        </p:nvCxnSpPr>
        <p:spPr>
          <a:xfrm>
            <a:off x="5140093" y="3222794"/>
            <a:ext cx="38100" cy="1052100"/>
          </a:xfrm>
          <a:prstGeom prst="straightConnector1">
            <a:avLst/>
          </a:prstGeom>
          <a:noFill/>
          <a:ln cap="flat" cmpd="sng" w="38100">
            <a:solidFill>
              <a:srgbClr val="FF0000"/>
            </a:solidFill>
            <a:prstDash val="solid"/>
            <a:round/>
            <a:headEnd len="sm" w="sm" type="none"/>
            <a:tailEnd len="med" w="med" type="triangle"/>
          </a:ln>
        </p:spPr>
      </p:cxnSp>
      <p:cxnSp>
        <p:nvCxnSpPr>
          <p:cNvPr id="660" name="Google Shape;660;p33"/>
          <p:cNvCxnSpPr>
            <a:stCxn id="647" idx="2"/>
          </p:cNvCxnSpPr>
          <p:nvPr/>
        </p:nvCxnSpPr>
        <p:spPr>
          <a:xfrm flipH="1">
            <a:off x="5758609" y="3222794"/>
            <a:ext cx="188400" cy="1052100"/>
          </a:xfrm>
          <a:prstGeom prst="straightConnector1">
            <a:avLst/>
          </a:prstGeom>
          <a:noFill/>
          <a:ln cap="flat" cmpd="sng" w="38100">
            <a:solidFill>
              <a:srgbClr val="FF0000"/>
            </a:solidFill>
            <a:prstDash val="solid"/>
            <a:round/>
            <a:headEnd len="sm" w="sm" type="none"/>
            <a:tailEnd len="med" w="med" type="triangle"/>
          </a:ln>
        </p:spPr>
      </p:cxnSp>
      <p:cxnSp>
        <p:nvCxnSpPr>
          <p:cNvPr id="661" name="Google Shape;661;p33"/>
          <p:cNvCxnSpPr>
            <a:stCxn id="648" idx="2"/>
          </p:cNvCxnSpPr>
          <p:nvPr/>
        </p:nvCxnSpPr>
        <p:spPr>
          <a:xfrm flipH="1">
            <a:off x="6441624" y="3222794"/>
            <a:ext cx="312300" cy="1105500"/>
          </a:xfrm>
          <a:prstGeom prst="straightConnector1">
            <a:avLst/>
          </a:prstGeom>
          <a:noFill/>
          <a:ln cap="flat" cmpd="sng" w="38100">
            <a:solidFill>
              <a:srgbClr val="FF0000"/>
            </a:solidFill>
            <a:prstDash val="solid"/>
            <a:round/>
            <a:headEnd len="sm" w="sm" type="none"/>
            <a:tailEnd len="med" w="med" type="triangle"/>
          </a:ln>
        </p:spPr>
      </p:cxnSp>
      <p:cxnSp>
        <p:nvCxnSpPr>
          <p:cNvPr id="662" name="Google Shape;662;p33"/>
          <p:cNvCxnSpPr>
            <a:stCxn id="652" idx="2"/>
          </p:cNvCxnSpPr>
          <p:nvPr/>
        </p:nvCxnSpPr>
        <p:spPr>
          <a:xfrm flipH="1">
            <a:off x="7000748" y="3252624"/>
            <a:ext cx="1920600" cy="1403100"/>
          </a:xfrm>
          <a:prstGeom prst="straightConnector1">
            <a:avLst/>
          </a:prstGeom>
          <a:noFill/>
          <a:ln cap="flat" cmpd="sng" w="38100">
            <a:solidFill>
              <a:srgbClr val="FF0000"/>
            </a:solidFill>
            <a:prstDash val="solid"/>
            <a:round/>
            <a:headEnd len="sm" w="sm" type="none"/>
            <a:tailEnd len="med" w="med" type="triangle"/>
          </a:ln>
        </p:spPr>
      </p:cxnSp>
      <p:sp>
        <p:nvSpPr>
          <p:cNvPr id="663" name="Google Shape;663;p33"/>
          <p:cNvSpPr txBox="1"/>
          <p:nvPr/>
        </p:nvSpPr>
        <p:spPr>
          <a:xfrm>
            <a:off x="6973200" y="4905049"/>
            <a:ext cx="3645562"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When running this loop in </a:t>
            </a:r>
            <a:r>
              <a:rPr b="1" i="0" lang="en-US" sz="1800" u="none" cap="none" strike="noStrike">
                <a:solidFill>
                  <a:srgbClr val="030382"/>
                </a:solidFill>
                <a:latin typeface="Arial"/>
                <a:ea typeface="Arial"/>
                <a:cs typeface="Arial"/>
                <a:sym typeface="Arial"/>
              </a:rPr>
              <a:t>parallel</a:t>
            </a:r>
            <a:r>
              <a:rPr b="0" i="0" lang="en-US" sz="1800" u="none" cap="none" strike="noStrike">
                <a:solidFill>
                  <a:schemeClr val="dk2"/>
                </a:solidFill>
                <a:latin typeface="Arial"/>
                <a:ea typeface="Arial"/>
                <a:cs typeface="Arial"/>
                <a:sym typeface="Arial"/>
              </a:rPr>
              <a:t>, we cannot guarantee that the threads will </a:t>
            </a:r>
            <a:r>
              <a:rPr b="1" i="0" lang="en-US" sz="1800" u="none" cap="none" strike="noStrike">
                <a:solidFill>
                  <a:srgbClr val="030382"/>
                </a:solidFill>
                <a:latin typeface="Arial"/>
                <a:ea typeface="Arial"/>
                <a:cs typeface="Arial"/>
                <a:sym typeface="Arial"/>
              </a:rPr>
              <a:t>“take turns”</a:t>
            </a:r>
            <a:endParaRPr/>
          </a:p>
        </p:txBody>
      </p:sp>
      <p:sp>
        <p:nvSpPr>
          <p:cNvPr id="664" name="Google Shape;664;p33"/>
          <p:cNvSpPr txBox="1"/>
          <p:nvPr/>
        </p:nvSpPr>
        <p:spPr>
          <a:xfrm>
            <a:off x="326159" y="4905049"/>
            <a:ext cx="3816237"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When running this loop  </a:t>
            </a:r>
            <a:r>
              <a:rPr b="1" i="0" lang="en-US" sz="1800" u="none" cap="none" strike="noStrike">
                <a:solidFill>
                  <a:srgbClr val="030382"/>
                </a:solidFill>
                <a:latin typeface="Arial"/>
                <a:ea typeface="Arial"/>
                <a:cs typeface="Arial"/>
                <a:sym typeface="Arial"/>
              </a:rPr>
              <a:t>sequentially</a:t>
            </a:r>
            <a:r>
              <a:rPr b="0" i="0" lang="en-US" sz="1800" u="none" cap="none" strike="noStrike">
                <a:solidFill>
                  <a:schemeClr val="dk2"/>
                </a:solidFill>
                <a:latin typeface="Arial"/>
                <a:ea typeface="Arial"/>
                <a:cs typeface="Arial"/>
                <a:sym typeface="Arial"/>
              </a:rPr>
              <a:t>, the loop iterations will </a:t>
            </a:r>
            <a:r>
              <a:rPr b="1" i="0" lang="en-US" sz="1800" u="none" cap="none" strike="noStrike">
                <a:solidFill>
                  <a:srgbClr val="030382"/>
                </a:solidFill>
                <a:latin typeface="Arial"/>
                <a:ea typeface="Arial"/>
                <a:cs typeface="Arial"/>
                <a:sym typeface="Arial"/>
              </a:rPr>
              <a:t>“take turns” </a:t>
            </a:r>
            <a:r>
              <a:rPr b="0" i="0" lang="en-US" sz="1800" u="none" cap="none" strike="noStrike">
                <a:solidFill>
                  <a:schemeClr val="dk2"/>
                </a:solidFill>
                <a:latin typeface="Arial"/>
                <a:ea typeface="Arial"/>
                <a:cs typeface="Arial"/>
                <a:sym typeface="Arial"/>
              </a:rPr>
              <a:t>writing to </a:t>
            </a:r>
            <a:r>
              <a:rPr b="0" i="0" lang="en-US" sz="1800" u="none" cap="none" strike="noStrike">
                <a:solidFill>
                  <a:schemeClr val="dk2"/>
                </a:solidFill>
                <a:latin typeface="Consolas"/>
                <a:ea typeface="Consolas"/>
                <a:cs typeface="Consolas"/>
                <a:sym typeface="Consolas"/>
              </a:rPr>
              <a:t>c[i][j]</a:t>
            </a:r>
            <a:endParaRPr b="1" i="0" sz="1800" u="none" cap="none" strike="noStrike">
              <a:solidFill>
                <a:srgbClr val="03038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54"/>
                                        </p:tgtEl>
                                      </p:cBhvr>
                                    </p:animEffect>
                                    <p:set>
                                      <p:cBhvr>
                                        <p:cTn dur="1" fill="hold">
                                          <p:stCondLst>
                                            <p:cond delay="500"/>
                                          </p:stCondLst>
                                        </p:cTn>
                                        <p:tgtEl>
                                          <p:spTgt spid="6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5"/>
                                        </p:tgtEl>
                                      </p:cBhvr>
                                    </p:animEffect>
                                    <p:set>
                                      <p:cBhvr>
                                        <p:cTn dur="1" fill="hold">
                                          <p:stCondLst>
                                            <p:cond delay="500"/>
                                          </p:stCondLst>
                                        </p:cTn>
                                        <p:tgtEl>
                                          <p:spTgt spid="6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6"/>
                                        </p:tgtEl>
                                      </p:cBhvr>
                                    </p:animEffect>
                                    <p:set>
                                      <p:cBhvr>
                                        <p:cTn dur="1" fill="hold">
                                          <p:stCondLst>
                                            <p:cond delay="500"/>
                                          </p:stCondLst>
                                        </p:cTn>
                                        <p:tgtEl>
                                          <p:spTgt spid="6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7"/>
                                        </p:tgtEl>
                                      </p:cBhvr>
                                    </p:animEffect>
                                    <p:set>
                                      <p:cBhvr>
                                        <p:cTn dur="1" fill="hold">
                                          <p:stCondLst>
                                            <p:cond delay="500"/>
                                          </p:stCondLst>
                                        </p:cTn>
                                        <p:tgtEl>
                                          <p:spTgt spid="6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8"/>
                                        </p:tgtEl>
                                      </p:cBhvr>
                                    </p:animEffect>
                                    <p:set>
                                      <p:cBhvr>
                                        <p:cTn dur="1" fill="hold">
                                          <p:stCondLst>
                                            <p:cond delay="500"/>
                                          </p:stCondLst>
                                        </p:cTn>
                                        <p:tgtEl>
                                          <p:spTgt spid="6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9"/>
                                        </p:tgtEl>
                                      </p:cBhvr>
                                    </p:animEffect>
                                    <p:set>
                                      <p:cBhvr>
                                        <p:cTn dur="1" fill="hold">
                                          <p:stCondLst>
                                            <p:cond delay="500"/>
                                          </p:stCondLst>
                                        </p:cTn>
                                        <p:tgtEl>
                                          <p:spTgt spid="6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0"/>
                                        </p:tgtEl>
                                      </p:cBhvr>
                                    </p:animEffect>
                                    <p:set>
                                      <p:cBhvr>
                                        <p:cTn dur="1" fill="hold">
                                          <p:stCondLst>
                                            <p:cond delay="500"/>
                                          </p:stCondLst>
                                        </p:cTn>
                                        <p:tgtEl>
                                          <p:spTgt spid="6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1"/>
                                        </p:tgtEl>
                                      </p:cBhvr>
                                    </p:animEffect>
                                    <p:set>
                                      <p:cBhvr>
                                        <p:cTn dur="1" fill="hold">
                                          <p:stCondLst>
                                            <p:cond delay="500"/>
                                          </p:stCondLst>
                                        </p:cTn>
                                        <p:tgtEl>
                                          <p:spTgt spid="6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2"/>
                                        </p:tgtEl>
                                      </p:cBhvr>
                                    </p:animEffect>
                                    <p:set>
                                      <p:cBhvr>
                                        <p:cTn dur="1" fill="hold">
                                          <p:stCondLst>
                                            <p:cond delay="500"/>
                                          </p:stCondLst>
                                        </p:cTn>
                                        <p:tgtEl>
                                          <p:spTgt spid="6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sp>
        <p:nvSpPr>
          <p:cNvPr id="669" name="Google Shape;669;p34"/>
          <p:cNvSpPr txBox="1"/>
          <p:nvPr/>
        </p:nvSpPr>
        <p:spPr>
          <a:xfrm>
            <a:off x="2334941" y="983909"/>
            <a:ext cx="6396606" cy="1421928"/>
          </a:xfrm>
          <a:prstGeom prst="rect">
            <a:avLst/>
          </a:prstGeom>
          <a:solidFill>
            <a:srgbClr val="F2F2F2"/>
          </a:solidFill>
          <a:ln cap="flat" cmpd="sng" w="2857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2400" u="none" cap="none" strike="noStrike">
              <a:solidFill>
                <a:srgbClr val="5570F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400" u="none" cap="none" strike="noStrike">
                <a:solidFill>
                  <a:srgbClr val="5570FD"/>
                </a:solidFill>
                <a:latin typeface="Consolas"/>
                <a:ea typeface="Consolas"/>
                <a:cs typeface="Consolas"/>
                <a:sym typeface="Consolas"/>
              </a:rPr>
              <a:t>do</a:t>
            </a:r>
            <a:r>
              <a:rPr b="0" i="0" lang="en-US" sz="2400" u="none" cap="none" strike="noStrike">
                <a:solidFill>
                  <a:schemeClr val="dk2"/>
                </a:solidFill>
                <a:latin typeface="Consolas"/>
                <a:ea typeface="Consolas"/>
                <a:cs typeface="Consolas"/>
                <a:sym typeface="Consolas"/>
              </a:rPr>
              <a:t> k = </a:t>
            </a:r>
            <a:r>
              <a:rPr b="0" i="0" lang="en-US" sz="2400" u="none" cap="none" strike="noStrike">
                <a:solidFill>
                  <a:srgbClr val="FF8738"/>
                </a:solidFill>
                <a:latin typeface="Consolas"/>
                <a:ea typeface="Consolas"/>
                <a:cs typeface="Consolas"/>
                <a:sym typeface="Consolas"/>
              </a:rPr>
              <a:t>1</a:t>
            </a:r>
            <a:r>
              <a:rPr b="0" i="0" lang="en-US" sz="24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2400" u="none" cap="none" strike="noStrike">
                <a:solidFill>
                  <a:schemeClr val="dk2"/>
                </a:solidFill>
                <a:latin typeface="Consolas"/>
                <a:ea typeface="Consolas"/>
                <a:cs typeface="Consolas"/>
                <a:sym typeface="Consolas"/>
              </a:rPr>
              <a:t>	c(i,j) = c(i,j) + a(i,k) * b(k,j)</a:t>
            </a:r>
            <a:endParaRPr/>
          </a:p>
          <a:p>
            <a:pPr indent="0" lvl="0" marL="0" marR="0" rtl="0" algn="l">
              <a:lnSpc>
                <a:spcPct val="90000"/>
              </a:lnSpc>
              <a:spcBef>
                <a:spcPts val="0"/>
              </a:spcBef>
              <a:spcAft>
                <a:spcPts val="0"/>
              </a:spcAft>
              <a:buNone/>
            </a:pPr>
            <a:r>
              <a:rPr b="0" i="0" lang="en-US" sz="2400" u="none" cap="none" strike="noStrike">
                <a:solidFill>
                  <a:srgbClr val="3051FF"/>
                </a:solidFill>
                <a:latin typeface="Consolas"/>
                <a:ea typeface="Consolas"/>
                <a:cs typeface="Consolas"/>
                <a:sym typeface="Consolas"/>
              </a:rPr>
              <a:t>end do</a:t>
            </a:r>
            <a:endParaRPr b="0" i="0" sz="2400" u="none" cap="none" strike="noStrike">
              <a:solidFill>
                <a:schemeClr val="dk2"/>
              </a:solidFill>
              <a:latin typeface="Consolas"/>
              <a:ea typeface="Consolas"/>
              <a:cs typeface="Consolas"/>
              <a:sym typeface="Consolas"/>
            </a:endParaRPr>
          </a:p>
        </p:txBody>
      </p:sp>
      <p:sp>
        <p:nvSpPr>
          <p:cNvPr id="670" name="Google Shape;670;p34"/>
          <p:cNvSpPr txBox="1"/>
          <p:nvPr/>
        </p:nvSpPr>
        <p:spPr>
          <a:xfrm>
            <a:off x="2334941" y="983909"/>
            <a:ext cx="6586406" cy="1421928"/>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400" u="none" cap="none" strike="noStrike">
                <a:solidFill>
                  <a:srgbClr val="8E4000"/>
                </a:solidFill>
                <a:latin typeface="Consolas"/>
                <a:ea typeface="Consolas"/>
                <a:cs typeface="Consolas"/>
                <a:sym typeface="Consolas"/>
              </a:rPr>
              <a:t>!$acc parallel loop</a:t>
            </a:r>
            <a:endParaRPr b="0" i="0" sz="2400" u="none" cap="none" strike="noStrike">
              <a:solidFill>
                <a:srgbClr val="5570F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2400" u="none" cap="none" strike="noStrike">
                <a:solidFill>
                  <a:srgbClr val="5570FD"/>
                </a:solidFill>
                <a:latin typeface="Consolas"/>
                <a:ea typeface="Consolas"/>
                <a:cs typeface="Consolas"/>
                <a:sym typeface="Consolas"/>
              </a:rPr>
              <a:t>do</a:t>
            </a:r>
            <a:r>
              <a:rPr b="0" i="0" lang="en-US" sz="2400" u="none" cap="none" strike="noStrike">
                <a:solidFill>
                  <a:schemeClr val="dk2"/>
                </a:solidFill>
                <a:latin typeface="Consolas"/>
                <a:ea typeface="Consolas"/>
                <a:cs typeface="Consolas"/>
                <a:sym typeface="Consolas"/>
              </a:rPr>
              <a:t> k = </a:t>
            </a:r>
            <a:r>
              <a:rPr b="0" i="0" lang="en-US" sz="2400" u="none" cap="none" strike="noStrike">
                <a:solidFill>
                  <a:srgbClr val="FF8738"/>
                </a:solidFill>
                <a:latin typeface="Consolas"/>
                <a:ea typeface="Consolas"/>
                <a:cs typeface="Consolas"/>
                <a:sym typeface="Consolas"/>
              </a:rPr>
              <a:t>1</a:t>
            </a:r>
            <a:r>
              <a:rPr b="0" i="0" lang="en-US" sz="24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2400" u="none" cap="none" strike="noStrike">
                <a:solidFill>
                  <a:schemeClr val="dk2"/>
                </a:solidFill>
                <a:latin typeface="Consolas"/>
                <a:ea typeface="Consolas"/>
                <a:cs typeface="Consolas"/>
                <a:sym typeface="Consolas"/>
              </a:rPr>
              <a:t>	c(i,j) = c(i,j) + a(i,k) * b(k,j)</a:t>
            </a:r>
            <a:endParaRPr/>
          </a:p>
          <a:p>
            <a:pPr indent="0" lvl="0" marL="0" marR="0" rtl="0" algn="l">
              <a:lnSpc>
                <a:spcPct val="90000"/>
              </a:lnSpc>
              <a:spcBef>
                <a:spcPts val="0"/>
              </a:spcBef>
              <a:spcAft>
                <a:spcPts val="0"/>
              </a:spcAft>
              <a:buNone/>
            </a:pPr>
            <a:r>
              <a:rPr b="0" i="0" lang="en-US" sz="2400" u="none" cap="none" strike="noStrike">
                <a:solidFill>
                  <a:srgbClr val="3051FF"/>
                </a:solidFill>
                <a:latin typeface="Consolas"/>
                <a:ea typeface="Consolas"/>
                <a:cs typeface="Consolas"/>
                <a:sym typeface="Consolas"/>
              </a:rPr>
              <a:t>end do</a:t>
            </a:r>
            <a:endParaRPr/>
          </a:p>
        </p:txBody>
      </p:sp>
      <p:sp>
        <p:nvSpPr>
          <p:cNvPr id="671" name="Google Shape;671;p34"/>
          <p:cNvSpPr txBox="1"/>
          <p:nvPr>
            <p:ph type="title"/>
          </p:nvPr>
        </p:nvSpPr>
        <p:spPr>
          <a:xfrm>
            <a:off x="2675419" y="209250"/>
            <a:ext cx="5621963"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WITHOUT A REDUCTION</a:t>
            </a:r>
            <a:endParaRPr/>
          </a:p>
        </p:txBody>
      </p:sp>
      <p:sp>
        <p:nvSpPr>
          <p:cNvPr id="672" name="Google Shape;672;p34"/>
          <p:cNvSpPr/>
          <p:nvPr/>
        </p:nvSpPr>
        <p:spPr>
          <a:xfrm>
            <a:off x="721111"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1</a:t>
            </a:r>
            <a:endParaRPr/>
          </a:p>
        </p:txBody>
      </p:sp>
      <p:sp>
        <p:nvSpPr>
          <p:cNvPr id="673" name="Google Shape;673;p34"/>
          <p:cNvSpPr/>
          <p:nvPr/>
        </p:nvSpPr>
        <p:spPr>
          <a:xfrm>
            <a:off x="1528026"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2</a:t>
            </a:r>
            <a:endParaRPr/>
          </a:p>
        </p:txBody>
      </p:sp>
      <p:sp>
        <p:nvSpPr>
          <p:cNvPr id="674" name="Google Shape;674;p34"/>
          <p:cNvSpPr/>
          <p:nvPr/>
        </p:nvSpPr>
        <p:spPr>
          <a:xfrm>
            <a:off x="2334941"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3</a:t>
            </a:r>
            <a:endParaRPr/>
          </a:p>
        </p:txBody>
      </p:sp>
      <p:sp>
        <p:nvSpPr>
          <p:cNvPr id="675" name="Google Shape;675;p34"/>
          <p:cNvSpPr/>
          <p:nvPr/>
        </p:nvSpPr>
        <p:spPr>
          <a:xfrm>
            <a:off x="3141856"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4</a:t>
            </a:r>
            <a:endParaRPr/>
          </a:p>
        </p:txBody>
      </p:sp>
      <p:sp>
        <p:nvSpPr>
          <p:cNvPr id="676" name="Google Shape;676;p34"/>
          <p:cNvSpPr/>
          <p:nvPr/>
        </p:nvSpPr>
        <p:spPr>
          <a:xfrm>
            <a:off x="3948771"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5</a:t>
            </a:r>
            <a:endParaRPr/>
          </a:p>
        </p:txBody>
      </p:sp>
      <p:sp>
        <p:nvSpPr>
          <p:cNvPr id="677" name="Google Shape;677;p34"/>
          <p:cNvSpPr/>
          <p:nvPr/>
        </p:nvSpPr>
        <p:spPr>
          <a:xfrm>
            <a:off x="4768386"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6</a:t>
            </a:r>
            <a:endParaRPr/>
          </a:p>
        </p:txBody>
      </p:sp>
      <p:sp>
        <p:nvSpPr>
          <p:cNvPr id="678" name="Google Shape;678;p34"/>
          <p:cNvSpPr/>
          <p:nvPr/>
        </p:nvSpPr>
        <p:spPr>
          <a:xfrm>
            <a:off x="5575301"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7</a:t>
            </a:r>
            <a:endParaRPr/>
          </a:p>
        </p:txBody>
      </p:sp>
      <p:sp>
        <p:nvSpPr>
          <p:cNvPr id="679" name="Google Shape;679;p34"/>
          <p:cNvSpPr/>
          <p:nvPr/>
        </p:nvSpPr>
        <p:spPr>
          <a:xfrm>
            <a:off x="6382216" y="2523985"/>
            <a:ext cx="743415"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8</a:t>
            </a:r>
            <a:endParaRPr/>
          </a:p>
        </p:txBody>
      </p:sp>
      <p:sp>
        <p:nvSpPr>
          <p:cNvPr id="680" name="Google Shape;680;p34"/>
          <p:cNvSpPr/>
          <p:nvPr/>
        </p:nvSpPr>
        <p:spPr>
          <a:xfrm>
            <a:off x="7330440" y="2811780"/>
            <a:ext cx="182880" cy="18288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nsolas"/>
              <a:ea typeface="Consolas"/>
              <a:cs typeface="Consolas"/>
              <a:sym typeface="Consolas"/>
            </a:endParaRPr>
          </a:p>
        </p:txBody>
      </p:sp>
      <p:sp>
        <p:nvSpPr>
          <p:cNvPr id="681" name="Google Shape;681;p34"/>
          <p:cNvSpPr/>
          <p:nvPr/>
        </p:nvSpPr>
        <p:spPr>
          <a:xfrm>
            <a:off x="7635240" y="2811780"/>
            <a:ext cx="182880" cy="18288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nsolas"/>
              <a:ea typeface="Consolas"/>
              <a:cs typeface="Consolas"/>
              <a:sym typeface="Consolas"/>
            </a:endParaRPr>
          </a:p>
        </p:txBody>
      </p:sp>
      <p:sp>
        <p:nvSpPr>
          <p:cNvPr id="682" name="Google Shape;682;p34"/>
          <p:cNvSpPr/>
          <p:nvPr/>
        </p:nvSpPr>
        <p:spPr>
          <a:xfrm>
            <a:off x="7940040" y="2811780"/>
            <a:ext cx="182880" cy="18288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nsolas"/>
              <a:ea typeface="Consolas"/>
              <a:cs typeface="Consolas"/>
              <a:sym typeface="Consolas"/>
            </a:endParaRPr>
          </a:p>
        </p:txBody>
      </p:sp>
      <p:sp>
        <p:nvSpPr>
          <p:cNvPr id="683" name="Google Shape;683;p34"/>
          <p:cNvSpPr/>
          <p:nvPr/>
        </p:nvSpPr>
        <p:spPr>
          <a:xfrm>
            <a:off x="8325316" y="2553815"/>
            <a:ext cx="1192064" cy="6988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onsolas"/>
                <a:ea typeface="Consolas"/>
                <a:cs typeface="Consolas"/>
                <a:sym typeface="Consolas"/>
              </a:rPr>
              <a:t>k = size</a:t>
            </a:r>
            <a:endParaRPr/>
          </a:p>
        </p:txBody>
      </p:sp>
      <p:sp>
        <p:nvSpPr>
          <p:cNvPr id="684" name="Google Shape;684;p34"/>
          <p:cNvSpPr/>
          <p:nvPr/>
        </p:nvSpPr>
        <p:spPr>
          <a:xfrm>
            <a:off x="4287955" y="4732020"/>
            <a:ext cx="2353775" cy="9601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onsolas"/>
                <a:ea typeface="Consolas"/>
                <a:cs typeface="Consolas"/>
                <a:sym typeface="Consolas"/>
              </a:rPr>
              <a:t>c(i,j)</a:t>
            </a:r>
            <a:endParaRPr/>
          </a:p>
        </p:txBody>
      </p:sp>
      <p:cxnSp>
        <p:nvCxnSpPr>
          <p:cNvPr id="685" name="Google Shape;685;p34"/>
          <p:cNvCxnSpPr/>
          <p:nvPr/>
        </p:nvCxnSpPr>
        <p:spPr>
          <a:xfrm>
            <a:off x="1092818" y="3252624"/>
            <a:ext cx="2863667" cy="1652425"/>
          </a:xfrm>
          <a:prstGeom prst="straightConnector1">
            <a:avLst/>
          </a:prstGeom>
          <a:noFill/>
          <a:ln cap="flat" cmpd="sng" w="38100">
            <a:solidFill>
              <a:srgbClr val="FF0000"/>
            </a:solidFill>
            <a:prstDash val="solid"/>
            <a:round/>
            <a:headEnd len="sm" w="sm" type="none"/>
            <a:tailEnd len="med" w="med" type="triangle"/>
          </a:ln>
        </p:spPr>
      </p:cxnSp>
      <p:cxnSp>
        <p:nvCxnSpPr>
          <p:cNvPr id="686" name="Google Shape;686;p34"/>
          <p:cNvCxnSpPr>
            <a:stCxn id="673" idx="2"/>
          </p:cNvCxnSpPr>
          <p:nvPr/>
        </p:nvCxnSpPr>
        <p:spPr>
          <a:xfrm>
            <a:off x="1899733" y="3222794"/>
            <a:ext cx="2133000" cy="1379700"/>
          </a:xfrm>
          <a:prstGeom prst="straightConnector1">
            <a:avLst/>
          </a:prstGeom>
          <a:noFill/>
          <a:ln cap="flat" cmpd="sng" w="38100">
            <a:solidFill>
              <a:srgbClr val="FF0000"/>
            </a:solidFill>
            <a:prstDash val="solid"/>
            <a:round/>
            <a:headEnd len="sm" w="sm" type="none"/>
            <a:tailEnd len="med" w="med" type="triangle"/>
          </a:ln>
        </p:spPr>
      </p:cxnSp>
      <p:cxnSp>
        <p:nvCxnSpPr>
          <p:cNvPr id="687" name="Google Shape;687;p34"/>
          <p:cNvCxnSpPr>
            <a:stCxn id="674" idx="2"/>
          </p:cNvCxnSpPr>
          <p:nvPr/>
        </p:nvCxnSpPr>
        <p:spPr>
          <a:xfrm>
            <a:off x="2706649" y="3222794"/>
            <a:ext cx="1496700" cy="1204500"/>
          </a:xfrm>
          <a:prstGeom prst="straightConnector1">
            <a:avLst/>
          </a:prstGeom>
          <a:noFill/>
          <a:ln cap="flat" cmpd="sng" w="38100">
            <a:solidFill>
              <a:srgbClr val="FF0000"/>
            </a:solidFill>
            <a:prstDash val="solid"/>
            <a:round/>
            <a:headEnd len="sm" w="sm" type="none"/>
            <a:tailEnd len="med" w="med" type="triangle"/>
          </a:ln>
        </p:spPr>
      </p:cxnSp>
      <p:cxnSp>
        <p:nvCxnSpPr>
          <p:cNvPr id="688" name="Google Shape;688;p34"/>
          <p:cNvCxnSpPr>
            <a:stCxn id="675" idx="2"/>
          </p:cNvCxnSpPr>
          <p:nvPr/>
        </p:nvCxnSpPr>
        <p:spPr>
          <a:xfrm>
            <a:off x="3513564" y="3222794"/>
            <a:ext cx="900000" cy="1105500"/>
          </a:xfrm>
          <a:prstGeom prst="straightConnector1">
            <a:avLst/>
          </a:prstGeom>
          <a:noFill/>
          <a:ln cap="flat" cmpd="sng" w="38100">
            <a:solidFill>
              <a:srgbClr val="FF0000"/>
            </a:solidFill>
            <a:prstDash val="solid"/>
            <a:round/>
            <a:headEnd len="sm" w="sm" type="none"/>
            <a:tailEnd len="med" w="med" type="triangle"/>
          </a:ln>
        </p:spPr>
      </p:cxnSp>
      <p:cxnSp>
        <p:nvCxnSpPr>
          <p:cNvPr id="689" name="Google Shape;689;p34"/>
          <p:cNvCxnSpPr>
            <a:stCxn id="676" idx="2"/>
          </p:cNvCxnSpPr>
          <p:nvPr/>
        </p:nvCxnSpPr>
        <p:spPr>
          <a:xfrm>
            <a:off x="4320479" y="3222794"/>
            <a:ext cx="391500" cy="1052100"/>
          </a:xfrm>
          <a:prstGeom prst="straightConnector1">
            <a:avLst/>
          </a:prstGeom>
          <a:noFill/>
          <a:ln cap="flat" cmpd="sng" w="38100">
            <a:solidFill>
              <a:srgbClr val="FF0000"/>
            </a:solidFill>
            <a:prstDash val="solid"/>
            <a:round/>
            <a:headEnd len="sm" w="sm" type="none"/>
            <a:tailEnd len="med" w="med" type="triangle"/>
          </a:ln>
        </p:spPr>
      </p:cxnSp>
      <p:cxnSp>
        <p:nvCxnSpPr>
          <p:cNvPr id="690" name="Google Shape;690;p34"/>
          <p:cNvCxnSpPr>
            <a:stCxn id="677" idx="2"/>
          </p:cNvCxnSpPr>
          <p:nvPr/>
        </p:nvCxnSpPr>
        <p:spPr>
          <a:xfrm>
            <a:off x="5140093" y="3222794"/>
            <a:ext cx="38100" cy="1052100"/>
          </a:xfrm>
          <a:prstGeom prst="straightConnector1">
            <a:avLst/>
          </a:prstGeom>
          <a:noFill/>
          <a:ln cap="flat" cmpd="sng" w="38100">
            <a:solidFill>
              <a:srgbClr val="FF0000"/>
            </a:solidFill>
            <a:prstDash val="solid"/>
            <a:round/>
            <a:headEnd len="sm" w="sm" type="none"/>
            <a:tailEnd len="med" w="med" type="triangle"/>
          </a:ln>
        </p:spPr>
      </p:cxnSp>
      <p:cxnSp>
        <p:nvCxnSpPr>
          <p:cNvPr id="691" name="Google Shape;691;p34"/>
          <p:cNvCxnSpPr>
            <a:stCxn id="678" idx="2"/>
          </p:cNvCxnSpPr>
          <p:nvPr/>
        </p:nvCxnSpPr>
        <p:spPr>
          <a:xfrm flipH="1">
            <a:off x="5758609" y="3222794"/>
            <a:ext cx="188400" cy="1052100"/>
          </a:xfrm>
          <a:prstGeom prst="straightConnector1">
            <a:avLst/>
          </a:prstGeom>
          <a:noFill/>
          <a:ln cap="flat" cmpd="sng" w="38100">
            <a:solidFill>
              <a:srgbClr val="FF0000"/>
            </a:solidFill>
            <a:prstDash val="solid"/>
            <a:round/>
            <a:headEnd len="sm" w="sm" type="none"/>
            <a:tailEnd len="med" w="med" type="triangle"/>
          </a:ln>
        </p:spPr>
      </p:cxnSp>
      <p:cxnSp>
        <p:nvCxnSpPr>
          <p:cNvPr id="692" name="Google Shape;692;p34"/>
          <p:cNvCxnSpPr>
            <a:stCxn id="679" idx="2"/>
          </p:cNvCxnSpPr>
          <p:nvPr/>
        </p:nvCxnSpPr>
        <p:spPr>
          <a:xfrm flipH="1">
            <a:off x="6441624" y="3222794"/>
            <a:ext cx="312300" cy="1105500"/>
          </a:xfrm>
          <a:prstGeom prst="straightConnector1">
            <a:avLst/>
          </a:prstGeom>
          <a:noFill/>
          <a:ln cap="flat" cmpd="sng" w="38100">
            <a:solidFill>
              <a:srgbClr val="FF0000"/>
            </a:solidFill>
            <a:prstDash val="solid"/>
            <a:round/>
            <a:headEnd len="sm" w="sm" type="none"/>
            <a:tailEnd len="med" w="med" type="triangle"/>
          </a:ln>
        </p:spPr>
      </p:cxnSp>
      <p:cxnSp>
        <p:nvCxnSpPr>
          <p:cNvPr id="693" name="Google Shape;693;p34"/>
          <p:cNvCxnSpPr>
            <a:stCxn id="683" idx="2"/>
          </p:cNvCxnSpPr>
          <p:nvPr/>
        </p:nvCxnSpPr>
        <p:spPr>
          <a:xfrm flipH="1">
            <a:off x="7000748" y="3252624"/>
            <a:ext cx="1920600" cy="1403100"/>
          </a:xfrm>
          <a:prstGeom prst="straightConnector1">
            <a:avLst/>
          </a:prstGeom>
          <a:noFill/>
          <a:ln cap="flat" cmpd="sng" w="38100">
            <a:solidFill>
              <a:srgbClr val="FF0000"/>
            </a:solidFill>
            <a:prstDash val="solid"/>
            <a:round/>
            <a:headEnd len="sm" w="sm" type="none"/>
            <a:tailEnd len="med" w="med" type="triangle"/>
          </a:ln>
        </p:spPr>
      </p:cxnSp>
      <p:sp>
        <p:nvSpPr>
          <p:cNvPr id="694" name="Google Shape;694;p34"/>
          <p:cNvSpPr txBox="1"/>
          <p:nvPr/>
        </p:nvSpPr>
        <p:spPr>
          <a:xfrm>
            <a:off x="6973200" y="4905049"/>
            <a:ext cx="3645562"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When running this loop in </a:t>
            </a:r>
            <a:r>
              <a:rPr b="1" i="0" lang="en-US" sz="1800" u="none" cap="none" strike="noStrike">
                <a:solidFill>
                  <a:srgbClr val="030382"/>
                </a:solidFill>
                <a:latin typeface="Arial"/>
                <a:ea typeface="Arial"/>
                <a:cs typeface="Arial"/>
                <a:sym typeface="Arial"/>
              </a:rPr>
              <a:t>parallel</a:t>
            </a:r>
            <a:r>
              <a:rPr b="0" i="0" lang="en-US" sz="1800" u="none" cap="none" strike="noStrike">
                <a:solidFill>
                  <a:schemeClr val="dk2"/>
                </a:solidFill>
                <a:latin typeface="Arial"/>
                <a:ea typeface="Arial"/>
                <a:cs typeface="Arial"/>
                <a:sym typeface="Arial"/>
              </a:rPr>
              <a:t>, we cannot guarantee that the threads will </a:t>
            </a:r>
            <a:r>
              <a:rPr b="1" i="0" lang="en-US" sz="1800" u="none" cap="none" strike="noStrike">
                <a:solidFill>
                  <a:srgbClr val="030382"/>
                </a:solidFill>
                <a:latin typeface="Arial"/>
                <a:ea typeface="Arial"/>
                <a:cs typeface="Arial"/>
                <a:sym typeface="Arial"/>
              </a:rPr>
              <a:t>“take turns”</a:t>
            </a:r>
            <a:endParaRPr/>
          </a:p>
        </p:txBody>
      </p:sp>
      <p:sp>
        <p:nvSpPr>
          <p:cNvPr id="695" name="Google Shape;695;p34"/>
          <p:cNvSpPr txBox="1"/>
          <p:nvPr/>
        </p:nvSpPr>
        <p:spPr>
          <a:xfrm>
            <a:off x="326159" y="4905049"/>
            <a:ext cx="3816237" cy="8402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dk2"/>
                </a:solidFill>
                <a:latin typeface="Arial"/>
                <a:ea typeface="Arial"/>
                <a:cs typeface="Arial"/>
                <a:sym typeface="Arial"/>
              </a:rPr>
              <a:t>When running this loop  </a:t>
            </a:r>
            <a:r>
              <a:rPr b="1" i="0" lang="en-US" sz="1800" u="none" cap="none" strike="noStrike">
                <a:solidFill>
                  <a:srgbClr val="030382"/>
                </a:solidFill>
                <a:latin typeface="Arial"/>
                <a:ea typeface="Arial"/>
                <a:cs typeface="Arial"/>
                <a:sym typeface="Arial"/>
              </a:rPr>
              <a:t>sequentially</a:t>
            </a:r>
            <a:r>
              <a:rPr b="0" i="0" lang="en-US" sz="1800" u="none" cap="none" strike="noStrike">
                <a:solidFill>
                  <a:schemeClr val="dk2"/>
                </a:solidFill>
                <a:latin typeface="Arial"/>
                <a:ea typeface="Arial"/>
                <a:cs typeface="Arial"/>
                <a:sym typeface="Arial"/>
              </a:rPr>
              <a:t>, the loop iterations will </a:t>
            </a:r>
            <a:r>
              <a:rPr b="1" i="0" lang="en-US" sz="1800" u="none" cap="none" strike="noStrike">
                <a:solidFill>
                  <a:srgbClr val="030382"/>
                </a:solidFill>
                <a:latin typeface="Arial"/>
                <a:ea typeface="Arial"/>
                <a:cs typeface="Arial"/>
                <a:sym typeface="Arial"/>
              </a:rPr>
              <a:t>“take turns” </a:t>
            </a:r>
            <a:r>
              <a:rPr b="0" i="0" lang="en-US" sz="1800" u="none" cap="none" strike="noStrike">
                <a:solidFill>
                  <a:schemeClr val="dk2"/>
                </a:solidFill>
                <a:latin typeface="Arial"/>
                <a:ea typeface="Arial"/>
                <a:cs typeface="Arial"/>
                <a:sym typeface="Arial"/>
              </a:rPr>
              <a:t>writing to </a:t>
            </a:r>
            <a:r>
              <a:rPr b="0" i="0" lang="en-US" sz="1800" u="none" cap="none" strike="noStrike">
                <a:solidFill>
                  <a:schemeClr val="dk2"/>
                </a:solidFill>
                <a:latin typeface="Consolas"/>
                <a:ea typeface="Consolas"/>
                <a:cs typeface="Consolas"/>
                <a:sym typeface="Consolas"/>
              </a:rPr>
              <a:t>c(i,j)</a:t>
            </a:r>
            <a:endParaRPr b="1" i="0" sz="1800" u="none" cap="none" strike="noStrike">
              <a:solidFill>
                <a:srgbClr val="03038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5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5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500"/>
                                        <p:tgtEl>
                                          <p:spTgt spid="68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500"/>
                                        <p:tgtEl>
                                          <p:spTgt spid="68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500"/>
                                        <p:tgtEl>
                                          <p:spTgt spid="68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500"/>
                                        <p:tgtEl>
                                          <p:spTgt spid="69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500"/>
                                        <p:tgtEl>
                                          <p:spTgt spid="69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500"/>
                                        <p:tgtEl>
                                          <p:spTgt spid="69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500"/>
                                        <p:tgtEl>
                                          <p:spTgt spid="69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5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85"/>
                                        </p:tgtEl>
                                      </p:cBhvr>
                                    </p:animEffect>
                                    <p:set>
                                      <p:cBhvr>
                                        <p:cTn dur="1" fill="hold">
                                          <p:stCondLst>
                                            <p:cond delay="500"/>
                                          </p:stCondLst>
                                        </p:cTn>
                                        <p:tgtEl>
                                          <p:spTgt spid="6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86"/>
                                        </p:tgtEl>
                                      </p:cBhvr>
                                    </p:animEffect>
                                    <p:set>
                                      <p:cBhvr>
                                        <p:cTn dur="1" fill="hold">
                                          <p:stCondLst>
                                            <p:cond delay="500"/>
                                          </p:stCondLst>
                                        </p:cTn>
                                        <p:tgtEl>
                                          <p:spTgt spid="6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87"/>
                                        </p:tgtEl>
                                      </p:cBhvr>
                                    </p:animEffect>
                                    <p:set>
                                      <p:cBhvr>
                                        <p:cTn dur="1" fill="hold">
                                          <p:stCondLst>
                                            <p:cond delay="500"/>
                                          </p:stCondLst>
                                        </p:cTn>
                                        <p:tgtEl>
                                          <p:spTgt spid="6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88"/>
                                        </p:tgtEl>
                                      </p:cBhvr>
                                    </p:animEffect>
                                    <p:set>
                                      <p:cBhvr>
                                        <p:cTn dur="1" fill="hold">
                                          <p:stCondLst>
                                            <p:cond delay="500"/>
                                          </p:stCondLst>
                                        </p:cTn>
                                        <p:tgtEl>
                                          <p:spTgt spid="6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89"/>
                                        </p:tgtEl>
                                      </p:cBhvr>
                                    </p:animEffect>
                                    <p:set>
                                      <p:cBhvr>
                                        <p:cTn dur="1" fill="hold">
                                          <p:stCondLst>
                                            <p:cond delay="500"/>
                                          </p:stCondLst>
                                        </p:cTn>
                                        <p:tgtEl>
                                          <p:spTgt spid="6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90"/>
                                        </p:tgtEl>
                                      </p:cBhvr>
                                    </p:animEffect>
                                    <p:set>
                                      <p:cBhvr>
                                        <p:cTn dur="1" fill="hold">
                                          <p:stCondLst>
                                            <p:cond delay="500"/>
                                          </p:stCondLst>
                                        </p:cTn>
                                        <p:tgtEl>
                                          <p:spTgt spid="6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91"/>
                                        </p:tgtEl>
                                      </p:cBhvr>
                                    </p:animEffect>
                                    <p:set>
                                      <p:cBhvr>
                                        <p:cTn dur="1" fill="hold">
                                          <p:stCondLst>
                                            <p:cond delay="500"/>
                                          </p:stCondLst>
                                        </p:cTn>
                                        <p:tgtEl>
                                          <p:spTgt spid="6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92"/>
                                        </p:tgtEl>
                                      </p:cBhvr>
                                    </p:animEffect>
                                    <p:set>
                                      <p:cBhvr>
                                        <p:cTn dur="1" fill="hold">
                                          <p:stCondLst>
                                            <p:cond delay="500"/>
                                          </p:stCondLst>
                                        </p:cTn>
                                        <p:tgtEl>
                                          <p:spTgt spid="6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93"/>
                                        </p:tgtEl>
                                      </p:cBhvr>
                                    </p:animEffect>
                                    <p:set>
                                      <p:cBhvr>
                                        <p:cTn dur="1" fill="hold">
                                          <p:stCondLst>
                                            <p:cond delay="500"/>
                                          </p:stCondLst>
                                        </p:cTn>
                                        <p:tgtEl>
                                          <p:spTgt spid="6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5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500"/>
                                        <p:tgtEl>
                                          <p:spTgt spid="688"/>
                                        </p:tgtEl>
                                      </p:cBhvr>
                                    </p:animEffect>
                                  </p:childTnLst>
                                </p:cTn>
                              </p:par>
                              <p:par>
                                <p:cTn fill="hold" nodeType="with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5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500"/>
                                        <p:tgtEl>
                                          <p:spTgt spid="690"/>
                                        </p:tgtEl>
                                      </p:cBhvr>
                                    </p:animEffec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500"/>
                                        <p:tgtEl>
                                          <p:spTgt spid="691"/>
                                        </p:tgtEl>
                                      </p:cBhvr>
                                    </p:animEffect>
                                  </p:childTnLst>
                                </p:cTn>
                              </p:par>
                              <p:par>
                                <p:cTn fill="hold" nodeType="with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500"/>
                                        <p:tgtEl>
                                          <p:spTgt spid="692"/>
                                        </p:tgtEl>
                                      </p:cBhvr>
                                    </p:animEffec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500"/>
                                        <p:tgtEl>
                                          <p:spTgt spid="6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5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REDUCTION CLAUSE</a:t>
            </a:r>
            <a:endParaRPr/>
          </a:p>
        </p:txBody>
      </p:sp>
      <p:sp>
        <p:nvSpPr>
          <p:cNvPr id="702" name="Google Shape;702;p35"/>
          <p:cNvSpPr txBox="1"/>
          <p:nvPr>
            <p:ph idx="1" type="body"/>
          </p:nvPr>
        </p:nvSpPr>
        <p:spPr>
          <a:xfrm>
            <a:off x="361788" y="1570884"/>
            <a:ext cx="5807943"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FF0000"/>
                </a:solidFill>
                <a:latin typeface="Arial"/>
                <a:ea typeface="Arial"/>
                <a:cs typeface="Arial"/>
                <a:sym typeface="Arial"/>
              </a:rPr>
              <a:t>reduction</a:t>
            </a:r>
            <a:r>
              <a:rPr b="0" i="0" lang="en-US" sz="2000" u="none" cap="none" strike="noStrike">
                <a:solidFill>
                  <a:schemeClr val="dk2"/>
                </a:solidFill>
                <a:latin typeface="Arial"/>
                <a:ea typeface="Arial"/>
                <a:cs typeface="Arial"/>
                <a:sym typeface="Arial"/>
              </a:rPr>
              <a:t> clause is used when taking many values and “reducing” it to a single value such as in a summation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Each thread will have their own private copy of the reduction variable and perform a partial reduction on the loop iterations that they compute</a:t>
            </a:r>
            <a:endParaRPr b="0" i="0" sz="2000" u="none" cap="none" strike="noStrike">
              <a:solidFill>
                <a:srgbClr val="0C4E9B"/>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After the loop, the reduction clause will perform a final reduction to produce a </a:t>
            </a:r>
            <a:r>
              <a:rPr b="1" i="0" lang="en-US" sz="2000" u="none" cap="none" strike="noStrike">
                <a:solidFill>
                  <a:srgbClr val="0C4E9B"/>
                </a:solidFill>
                <a:latin typeface="Arial"/>
                <a:ea typeface="Arial"/>
                <a:cs typeface="Arial"/>
                <a:sym typeface="Arial"/>
              </a:rPr>
              <a:t>single global result</a:t>
            </a:r>
            <a:endParaRPr b="0" i="0" sz="2000" u="none" cap="none" strike="noStrike">
              <a:solidFill>
                <a:srgbClr val="0C4E9B"/>
              </a:solidFill>
              <a:latin typeface="Arial"/>
              <a:ea typeface="Arial"/>
              <a:cs typeface="Arial"/>
              <a:sym typeface="Arial"/>
            </a:endParaRPr>
          </a:p>
        </p:txBody>
      </p:sp>
      <p:sp>
        <p:nvSpPr>
          <p:cNvPr id="703" name="Google Shape;703;p35"/>
          <p:cNvSpPr txBox="1"/>
          <p:nvPr/>
        </p:nvSpPr>
        <p:spPr>
          <a:xfrm>
            <a:off x="6326600" y="3104478"/>
            <a:ext cx="4527394" cy="208672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A64CFF"/>
                </a:solidFill>
                <a:latin typeface="Consolas"/>
                <a:ea typeface="Consolas"/>
                <a:cs typeface="Consolas"/>
                <a:sym typeface="Consolas"/>
              </a:rPr>
              <a:t>double</a:t>
            </a:r>
            <a:r>
              <a:rPr b="0" i="0" lang="en-US" sz="1800" u="none" cap="none" strike="noStrike">
                <a:solidFill>
                  <a:schemeClr val="dk2"/>
                </a:solidFill>
                <a:latin typeface="Consolas"/>
                <a:ea typeface="Consolas"/>
                <a:cs typeface="Consolas"/>
                <a:sym typeface="Consolas"/>
              </a:rPr>
              <a:t> tmp = </a:t>
            </a:r>
            <a:r>
              <a:rPr b="0" i="0" lang="en-US" sz="1800" u="none" cap="none" strike="noStrike">
                <a:solidFill>
                  <a:srgbClr val="FF8738"/>
                </a:solidFill>
                <a:latin typeface="Consolas"/>
                <a:ea typeface="Consolas"/>
                <a:cs typeface="Consolas"/>
                <a:sym typeface="Consolas"/>
              </a:rPr>
              <a:t>0.0f</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C00000"/>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parallel acc loop \ 					reduction(+:tmp)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 += a[i][k] * b[k][j];</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tmp;</a:t>
            </a:r>
            <a:endParaRPr/>
          </a:p>
        </p:txBody>
      </p:sp>
      <p:sp>
        <p:nvSpPr>
          <p:cNvPr id="704" name="Google Shape;704;p35"/>
          <p:cNvSpPr txBox="1"/>
          <p:nvPr/>
        </p:nvSpPr>
        <p:spPr>
          <a:xfrm>
            <a:off x="6326599" y="1688816"/>
            <a:ext cx="4527395" cy="1089529"/>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a[i][k] * b[k][j];</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9" name="Shape 709"/>
        <p:cNvGrpSpPr/>
        <p:nvPr/>
      </p:nvGrpSpPr>
      <p:grpSpPr>
        <a:xfrm>
          <a:off x="0" y="0"/>
          <a:ext cx="0" cy="0"/>
          <a:chOff x="0" y="0"/>
          <a:chExt cx="0" cy="0"/>
        </a:xfrm>
      </p:grpSpPr>
      <p:sp>
        <p:nvSpPr>
          <p:cNvPr id="710" name="Google Shape;710;p3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REDUCTION CLAUSE</a:t>
            </a:r>
            <a:endParaRPr/>
          </a:p>
        </p:txBody>
      </p:sp>
      <p:sp>
        <p:nvSpPr>
          <p:cNvPr id="711" name="Google Shape;711;p36"/>
          <p:cNvSpPr txBox="1"/>
          <p:nvPr>
            <p:ph idx="1" type="body"/>
          </p:nvPr>
        </p:nvSpPr>
        <p:spPr>
          <a:xfrm>
            <a:off x="361789" y="1570884"/>
            <a:ext cx="512461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FF0000"/>
                </a:solidFill>
                <a:latin typeface="Arial"/>
                <a:ea typeface="Arial"/>
                <a:cs typeface="Arial"/>
                <a:sym typeface="Arial"/>
              </a:rPr>
              <a:t>reduction</a:t>
            </a:r>
            <a:r>
              <a:rPr b="0" i="0" lang="en-US" sz="2000" u="none" cap="none" strike="noStrike">
                <a:solidFill>
                  <a:schemeClr val="dk2"/>
                </a:solidFill>
                <a:latin typeface="Arial"/>
                <a:ea typeface="Arial"/>
                <a:cs typeface="Arial"/>
                <a:sym typeface="Arial"/>
              </a:rPr>
              <a:t> clause is used when taking many values and “reducing” it to a single value such as in a summation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Each thread will have their own private copy of the reduction variable and perform a partial reduction on the loop iterations that they compute</a:t>
            </a:r>
            <a:endParaRPr b="0" i="0" sz="2000" u="none" cap="none" strike="noStrike">
              <a:solidFill>
                <a:srgbClr val="0C4E9B"/>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After the loop, the reduction clause will perform a final reduction to produce a </a:t>
            </a:r>
            <a:r>
              <a:rPr b="1" i="0" lang="en-US" sz="2000" u="none" cap="none" strike="noStrike">
                <a:solidFill>
                  <a:srgbClr val="0C4E9B"/>
                </a:solidFill>
                <a:latin typeface="Arial"/>
                <a:ea typeface="Arial"/>
                <a:cs typeface="Arial"/>
                <a:sym typeface="Arial"/>
              </a:rPr>
              <a:t>single global result</a:t>
            </a:r>
            <a:endParaRPr b="0" i="0" sz="2000" u="none" cap="none" strike="noStrike">
              <a:solidFill>
                <a:srgbClr val="0C4E9B"/>
              </a:solidFill>
              <a:latin typeface="Arial"/>
              <a:ea typeface="Arial"/>
              <a:cs typeface="Arial"/>
              <a:sym typeface="Arial"/>
            </a:endParaRPr>
          </a:p>
        </p:txBody>
      </p:sp>
      <p:sp>
        <p:nvSpPr>
          <p:cNvPr id="712" name="Google Shape;712;p36"/>
          <p:cNvSpPr txBox="1"/>
          <p:nvPr/>
        </p:nvSpPr>
        <p:spPr>
          <a:xfrm>
            <a:off x="5428800" y="3305696"/>
            <a:ext cx="5425195" cy="2585323"/>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 = 0.0</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parallel loop reduction(+:tmp)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 = c(i,j) + a(i,k) * b(k,j)</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tmp</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a:p>
        </p:txBody>
      </p:sp>
      <p:sp>
        <p:nvSpPr>
          <p:cNvPr id="713" name="Google Shape;713;p36"/>
          <p:cNvSpPr txBox="1"/>
          <p:nvPr/>
        </p:nvSpPr>
        <p:spPr>
          <a:xfrm>
            <a:off x="5428800" y="1069910"/>
            <a:ext cx="5425195" cy="1837426"/>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c(i,j) + a(i,k) * b(k,j)</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0"/>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OPENACC SYNTAX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REDUCTION CLAUSE</a:t>
            </a:r>
            <a:endParaRPr/>
          </a:p>
        </p:txBody>
      </p:sp>
      <p:sp>
        <p:nvSpPr>
          <p:cNvPr id="719" name="Google Shape;719;p37"/>
          <p:cNvSpPr txBox="1"/>
          <p:nvPr>
            <p:ph idx="1" type="body"/>
          </p:nvPr>
        </p:nvSpPr>
        <p:spPr>
          <a:xfrm>
            <a:off x="436740" y="2103035"/>
            <a:ext cx="500089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compiler is often very good at detecting when a reduction is needed so the clause may be optional</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May be more applicable to the parallel directive (depending on the compiler)</a:t>
            </a:r>
            <a:endParaRPr/>
          </a:p>
        </p:txBody>
      </p:sp>
      <p:sp>
        <p:nvSpPr>
          <p:cNvPr id="720" name="Google Shape;720;p37"/>
          <p:cNvSpPr txBox="1"/>
          <p:nvPr/>
        </p:nvSpPr>
        <p:spPr>
          <a:xfrm>
            <a:off x="5568054" y="2103035"/>
            <a:ext cx="4968006" cy="208672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A64CFF"/>
                </a:solidFill>
                <a:latin typeface="Consolas"/>
                <a:ea typeface="Consolas"/>
                <a:cs typeface="Consolas"/>
                <a:sym typeface="Consolas"/>
              </a:rPr>
              <a:t>double</a:t>
            </a:r>
            <a:r>
              <a:rPr b="0" i="0" lang="en-US" sz="1800" u="none" cap="none" strike="noStrike">
                <a:solidFill>
                  <a:schemeClr val="dk2"/>
                </a:solidFill>
                <a:latin typeface="Consolas"/>
                <a:ea typeface="Consolas"/>
                <a:cs typeface="Consolas"/>
                <a:sym typeface="Consolas"/>
              </a:rPr>
              <a:t> tmp = </a:t>
            </a:r>
            <a:r>
              <a:rPr b="0" i="0" lang="en-US" sz="1800" u="none" cap="none" strike="noStrike">
                <a:solidFill>
                  <a:srgbClr val="FF8738"/>
                </a:solidFill>
                <a:latin typeface="Consolas"/>
                <a:ea typeface="Consolas"/>
                <a:cs typeface="Consolas"/>
                <a:sym typeface="Consolas"/>
              </a:rPr>
              <a:t>0.0f</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C00000"/>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parallel acc loop \ 							reduction(+:tmp)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 += a[i][k] * b[k][j];</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tmp;</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3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REDUCTION CLAUSE</a:t>
            </a:r>
            <a:endParaRPr/>
          </a:p>
        </p:txBody>
      </p:sp>
      <p:sp>
        <p:nvSpPr>
          <p:cNvPr id="726" name="Google Shape;726;p38"/>
          <p:cNvSpPr txBox="1"/>
          <p:nvPr>
            <p:ph idx="1" type="body"/>
          </p:nvPr>
        </p:nvSpPr>
        <p:spPr>
          <a:xfrm>
            <a:off x="436740" y="2103035"/>
            <a:ext cx="500089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compiler is often very good at detecting when a reduction is needed so the clause may be optional</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May be more applicable to the parallel directive (depending on the compiler)</a:t>
            </a:r>
            <a:endParaRPr/>
          </a:p>
        </p:txBody>
      </p:sp>
      <p:sp>
        <p:nvSpPr>
          <p:cNvPr id="727" name="Google Shape;727;p38"/>
          <p:cNvSpPr txBox="1"/>
          <p:nvPr/>
        </p:nvSpPr>
        <p:spPr>
          <a:xfrm>
            <a:off x="5604095" y="2227684"/>
            <a:ext cx="5209171" cy="2585323"/>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 = 0.0</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parallel loop reduction(+:tmp)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 = c(i,j) + a(i,k) * b(k,j)</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tmp</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39"/>
          <p:cNvSpPr txBox="1"/>
          <p:nvPr>
            <p:ph type="title"/>
          </p:nvPr>
        </p:nvSpPr>
        <p:spPr>
          <a:xfrm>
            <a:off x="419641" y="537371"/>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REDUCTION CLAUSE OPERATORS</a:t>
            </a:r>
            <a:endParaRPr/>
          </a:p>
        </p:txBody>
      </p:sp>
      <p:sp>
        <p:nvSpPr>
          <p:cNvPr id="733" name="Google Shape;733;p39"/>
          <p:cNvSpPr txBox="1"/>
          <p:nvPr>
            <p:ph idx="1" type="body"/>
          </p:nvPr>
        </p:nvSpPr>
        <p:spPr>
          <a:xfrm>
            <a:off x="419641" y="1326071"/>
            <a:ext cx="10042525" cy="4513897"/>
          </a:xfrm>
          <a:prstGeom prst="rect">
            <a:avLst/>
          </a:prstGeom>
          <a:noFill/>
          <a:ln>
            <a:noFill/>
          </a:ln>
        </p:spPr>
        <p:txBody>
          <a:bodyPr anchorCtr="0" anchor="t" bIns="45700" lIns="91425" spcFirstLastPara="1" rIns="91425" wrap="square" tIns="45700">
            <a:noAutofit/>
          </a:bodyPr>
          <a:lstStyle/>
          <a:p>
            <a:pPr indent="-2338596" lvl="0" marL="2338596" marR="0" rtl="0" algn="l">
              <a:lnSpc>
                <a:spcPct val="90000"/>
              </a:lnSpc>
              <a:spcBef>
                <a:spcPts val="0"/>
              </a:spcBef>
              <a:spcAft>
                <a:spcPts val="0"/>
              </a:spcAft>
              <a:buClr>
                <a:srgbClr val="868686"/>
              </a:buClr>
              <a:buSzPts val="1800"/>
              <a:buFont typeface="Noto Sans Symbols"/>
              <a:buNone/>
            </a:pPr>
            <a:r>
              <a:rPr b="1" i="0" lang="en-US" sz="1800" u="none" cap="none" strike="noStrike">
                <a:solidFill>
                  <a:schemeClr val="dk2"/>
                </a:solidFill>
                <a:latin typeface="Arial"/>
                <a:ea typeface="Arial"/>
                <a:cs typeface="Arial"/>
                <a:sym typeface="Arial"/>
              </a:rPr>
              <a:t>Operator	Description			Example</a:t>
            </a:r>
            <a:endParaRPr b="1" i="0" sz="1800" u="none" cap="none" strike="noStrike">
              <a:solidFill>
                <a:schemeClr val="dk2"/>
              </a:solidFill>
              <a:latin typeface="Arial"/>
              <a:ea typeface="Arial"/>
              <a:cs typeface="Arial"/>
              <a:sym typeface="Arial"/>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a:t>
            </a:r>
            <a:r>
              <a:rPr b="0" i="0" lang="en-US" sz="2000" u="none" cap="none" strike="noStrike">
                <a:solidFill>
                  <a:schemeClr val="dk2"/>
                </a:solidFill>
                <a:latin typeface="Arial"/>
                <a:ea typeface="Arial"/>
                <a:cs typeface="Arial"/>
                <a:sym typeface="Arial"/>
              </a:rPr>
              <a:t>	Addition/Summation	</a:t>
            </a:r>
            <a:r>
              <a:rPr b="0" i="0" lang="en-US" sz="2000" u="none" cap="none" strike="noStrike">
                <a:solidFill>
                  <a:srgbClr val="FF0000"/>
                </a:solidFill>
                <a:latin typeface="Consolas"/>
                <a:ea typeface="Consolas"/>
                <a:cs typeface="Consolas"/>
                <a:sym typeface="Consolas"/>
              </a:rPr>
              <a:t>reduction(+:sum)</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a:t>
            </a:r>
            <a:r>
              <a:rPr b="0" i="0" lang="en-US" sz="2000" u="none" cap="none" strike="noStrike">
                <a:solidFill>
                  <a:schemeClr val="dk2"/>
                </a:solidFill>
                <a:latin typeface="Arial"/>
                <a:ea typeface="Arial"/>
                <a:cs typeface="Arial"/>
                <a:sym typeface="Arial"/>
              </a:rPr>
              <a:t>	Multiplication/Product	</a:t>
            </a:r>
            <a:r>
              <a:rPr b="0" i="0" lang="en-US" sz="2000" u="none" cap="none" strike="noStrike">
                <a:solidFill>
                  <a:srgbClr val="FF0000"/>
                </a:solidFill>
                <a:latin typeface="Consolas"/>
                <a:ea typeface="Consolas"/>
                <a:cs typeface="Consolas"/>
                <a:sym typeface="Consolas"/>
              </a:rPr>
              <a:t>reduction(*:product)</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max</a:t>
            </a:r>
            <a:r>
              <a:rPr b="0" i="0" lang="en-US" sz="2000" u="none" cap="none" strike="noStrike">
                <a:solidFill>
                  <a:schemeClr val="dk2"/>
                </a:solidFill>
                <a:latin typeface="Arial"/>
                <a:ea typeface="Arial"/>
                <a:cs typeface="Arial"/>
                <a:sym typeface="Arial"/>
              </a:rPr>
              <a:t>	Maximum value		</a:t>
            </a:r>
            <a:r>
              <a:rPr b="0" i="0" lang="en-US" sz="2000" u="none" cap="none" strike="noStrike">
                <a:solidFill>
                  <a:srgbClr val="FF0000"/>
                </a:solidFill>
                <a:latin typeface="Consolas"/>
                <a:ea typeface="Consolas"/>
                <a:cs typeface="Consolas"/>
                <a:sym typeface="Consolas"/>
              </a:rPr>
              <a:t>reduction(max:maximum)</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min</a:t>
            </a:r>
            <a:r>
              <a:rPr b="0" i="0" lang="en-US" sz="2000" u="none" cap="none" strike="noStrike">
                <a:solidFill>
                  <a:schemeClr val="dk2"/>
                </a:solidFill>
                <a:latin typeface="Arial"/>
                <a:ea typeface="Arial"/>
                <a:cs typeface="Arial"/>
                <a:sym typeface="Arial"/>
              </a:rPr>
              <a:t>	Minimum value		</a:t>
            </a:r>
            <a:r>
              <a:rPr b="0" i="0" lang="en-US" sz="2000" u="none" cap="none" strike="noStrike">
                <a:solidFill>
                  <a:srgbClr val="FF0000"/>
                </a:solidFill>
                <a:latin typeface="Consolas"/>
                <a:ea typeface="Consolas"/>
                <a:cs typeface="Consolas"/>
                <a:sym typeface="Consolas"/>
              </a:rPr>
              <a:t>reduction(min:minimum)</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&amp;</a:t>
            </a:r>
            <a:r>
              <a:rPr b="0" i="0" lang="en-US" sz="2000" u="none" cap="none" strike="noStrike">
                <a:solidFill>
                  <a:schemeClr val="dk2"/>
                </a:solidFill>
                <a:latin typeface="Arial"/>
                <a:ea typeface="Arial"/>
                <a:cs typeface="Arial"/>
                <a:sym typeface="Arial"/>
              </a:rPr>
              <a:t>	Bitwise and			</a:t>
            </a:r>
            <a:r>
              <a:rPr b="0" i="0" lang="en-US" sz="2000" u="none" cap="none" strike="noStrike">
                <a:solidFill>
                  <a:srgbClr val="FF0000"/>
                </a:solidFill>
                <a:latin typeface="Consolas"/>
                <a:ea typeface="Consolas"/>
                <a:cs typeface="Consolas"/>
                <a:sym typeface="Consolas"/>
              </a:rPr>
              <a:t>reduction(&amp;:val)</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a:t>
            </a:r>
            <a:r>
              <a:rPr b="0" i="0" lang="en-US" sz="2000" u="none" cap="none" strike="noStrike">
                <a:solidFill>
                  <a:schemeClr val="dk2"/>
                </a:solidFill>
                <a:latin typeface="Arial"/>
                <a:ea typeface="Arial"/>
                <a:cs typeface="Arial"/>
                <a:sym typeface="Arial"/>
              </a:rPr>
              <a:t>	Bitwise or			</a:t>
            </a:r>
            <a:r>
              <a:rPr b="0" i="0" lang="en-US" sz="2000" u="none" cap="none" strike="noStrike">
                <a:solidFill>
                  <a:srgbClr val="FF0000"/>
                </a:solidFill>
                <a:latin typeface="Consolas"/>
                <a:ea typeface="Consolas"/>
                <a:cs typeface="Consolas"/>
                <a:sym typeface="Consolas"/>
              </a:rPr>
              <a:t>reduction(|:val)</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&amp;&amp;</a:t>
            </a:r>
            <a:r>
              <a:rPr b="0" i="0" lang="en-US" sz="2000" u="none" cap="none" strike="noStrike">
                <a:solidFill>
                  <a:schemeClr val="dk2"/>
                </a:solidFill>
                <a:latin typeface="Arial"/>
                <a:ea typeface="Arial"/>
                <a:cs typeface="Arial"/>
                <a:sym typeface="Arial"/>
              </a:rPr>
              <a:t>	Logical and			</a:t>
            </a:r>
            <a:r>
              <a:rPr b="0" i="0" lang="en-US" sz="2000" u="none" cap="none" strike="noStrike">
                <a:solidFill>
                  <a:srgbClr val="FF0000"/>
                </a:solidFill>
                <a:latin typeface="Consolas"/>
                <a:ea typeface="Consolas"/>
                <a:cs typeface="Consolas"/>
                <a:sym typeface="Consolas"/>
              </a:rPr>
              <a:t>reduction(&amp;&amp;:val)</a:t>
            </a:r>
            <a:endParaRPr/>
          </a:p>
          <a:p>
            <a:pPr indent="-2338596" lvl="0" marL="2338596" marR="0" rtl="0" algn="l">
              <a:lnSpc>
                <a:spcPct val="90000"/>
              </a:lnSpc>
              <a:spcBef>
                <a:spcPts val="1800"/>
              </a:spcBef>
              <a:spcAft>
                <a:spcPts val="0"/>
              </a:spcAft>
              <a:buClr>
                <a:srgbClr val="868686"/>
              </a:buClr>
              <a:buSzPts val="1800"/>
              <a:buFont typeface="Noto Sans Symbols"/>
              <a:buNone/>
            </a:pPr>
            <a:r>
              <a:rPr b="1" i="0" lang="en-US" sz="1800" u="none" cap="none" strike="noStrike">
                <a:solidFill>
                  <a:schemeClr val="accent4"/>
                </a:solidFill>
                <a:latin typeface="Courier New"/>
                <a:ea typeface="Courier New"/>
                <a:cs typeface="Courier New"/>
                <a:sym typeface="Courier New"/>
              </a:rPr>
              <a:t>||</a:t>
            </a:r>
            <a:r>
              <a:rPr b="0" i="0" lang="en-US" sz="2000" u="none" cap="none" strike="noStrike">
                <a:solidFill>
                  <a:schemeClr val="dk2"/>
                </a:solidFill>
                <a:latin typeface="Arial"/>
                <a:ea typeface="Arial"/>
                <a:cs typeface="Arial"/>
                <a:sym typeface="Arial"/>
              </a:rPr>
              <a:t>	Logical or			</a:t>
            </a:r>
            <a:r>
              <a:rPr b="0" i="0" lang="en-US" sz="2000" u="none" cap="none" strike="noStrike">
                <a:solidFill>
                  <a:srgbClr val="FF0000"/>
                </a:solidFill>
                <a:latin typeface="Consolas"/>
                <a:ea typeface="Consolas"/>
                <a:cs typeface="Consolas"/>
                <a:sym typeface="Consolas"/>
              </a:rPr>
              <a:t>reduction(||:val)</a:t>
            </a:r>
            <a:endParaRPr/>
          </a:p>
          <a:p>
            <a:pPr indent="-2338596" lvl="0" marL="2338596"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2338596" lvl="0" marL="2338596"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2158704" lvl="0" marL="2158704"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2158704" lvl="0" marL="2158704"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cxnSp>
        <p:nvCxnSpPr>
          <p:cNvPr id="734" name="Google Shape;734;p39"/>
          <p:cNvCxnSpPr/>
          <p:nvPr/>
        </p:nvCxnSpPr>
        <p:spPr>
          <a:xfrm>
            <a:off x="280416" y="1719072"/>
            <a:ext cx="8729472"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0"/>
          <p:cNvSpPr txBox="1"/>
          <p:nvPr/>
        </p:nvSpPr>
        <p:spPr>
          <a:xfrm>
            <a:off x="5740259" y="2103035"/>
            <a:ext cx="5232541" cy="95804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reduction variable may not be a C struct member, a C++ class or struct member, or a Fortran derived type member</a:t>
            </a:r>
            <a:endParaRPr/>
          </a:p>
        </p:txBody>
      </p:sp>
      <p:sp>
        <p:nvSpPr>
          <p:cNvPr id="740" name="Google Shape;740;p4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REDUCTION CLAUSE</a:t>
            </a:r>
            <a:endParaRPr/>
          </a:p>
        </p:txBody>
      </p:sp>
      <p:sp>
        <p:nvSpPr>
          <p:cNvPr id="741" name="Google Shape;741;p40"/>
          <p:cNvSpPr txBox="1"/>
          <p:nvPr>
            <p:ph idx="1" type="body"/>
          </p:nvPr>
        </p:nvSpPr>
        <p:spPr>
          <a:xfrm>
            <a:off x="436739" y="2103035"/>
            <a:ext cx="5232541" cy="8350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reduction variable may not be an array element</a:t>
            </a:r>
            <a:endParaRPr/>
          </a:p>
        </p:txBody>
      </p:sp>
      <p:sp>
        <p:nvSpPr>
          <p:cNvPr id="742" name="Google Shape;742;p4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Restrictions</a:t>
            </a:r>
            <a:endParaRPr/>
          </a:p>
        </p:txBody>
      </p:sp>
      <p:sp>
        <p:nvSpPr>
          <p:cNvPr id="743" name="Google Shape;743;p40"/>
          <p:cNvSpPr txBox="1"/>
          <p:nvPr/>
        </p:nvSpPr>
        <p:spPr>
          <a:xfrm>
            <a:off x="6232949" y="3438046"/>
            <a:ext cx="3358021" cy="1200329"/>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v.val </a:t>
            </a:r>
            <a:r>
              <a:rPr b="0" i="0" lang="en-US" sz="1600" u="none" cap="none" strike="noStrike">
                <a:solidFill>
                  <a:srgbClr val="030382"/>
                </a:solidFill>
                <a:latin typeface="Consolas"/>
                <a:ea typeface="Consolas"/>
                <a:cs typeface="Consolas"/>
                <a:sym typeface="Consolas"/>
              </a:rPr>
              <a:t>=</a:t>
            </a:r>
            <a:r>
              <a:rPr b="0" i="0" lang="en-US" sz="1600" u="none" cap="none" strike="noStrike">
                <a:solidFill>
                  <a:srgbClr val="A64CFF"/>
                </a:solidFill>
                <a:latin typeface="Consolas"/>
                <a:ea typeface="Consolas"/>
                <a:cs typeface="Consolas"/>
                <a:sym typeface="Consolas"/>
              </a:rPr>
              <a:t>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rgbClr val="A64CFF"/>
                </a:solidFill>
                <a:latin typeface="Consolas"/>
                <a:ea typeface="Consolas"/>
                <a:cs typeface="Consolas"/>
                <a:sym typeface="Consolas"/>
              </a:rPr>
              <a:t>;</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#pragma acc parallel loop \</a:t>
            </a:r>
            <a:endParaRPr/>
          </a:p>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	reduction(+:v.val)</a:t>
            </a:r>
            <a:endParaRPr/>
          </a:p>
          <a:p>
            <a:pPr indent="0" lvl="0" marL="0" marR="0" rtl="0" algn="l">
              <a:lnSpc>
                <a:spcPct val="90000"/>
              </a:lnSpc>
              <a:spcBef>
                <a:spcPts val="0"/>
              </a:spcBef>
              <a:spcAft>
                <a:spcPts val="0"/>
              </a:spcAft>
              <a:buNone/>
            </a:pPr>
            <a:r>
              <a:rPr b="0" i="0" lang="en-US" sz="1600" u="none" cap="none" strike="noStrike">
                <a:solidFill>
                  <a:srgbClr val="5570FD"/>
                </a:solidFill>
                <a:latin typeface="Consolas"/>
                <a:ea typeface="Consolas"/>
                <a:cs typeface="Consolas"/>
                <a:sym typeface="Consolas"/>
              </a:rPr>
              <a:t>for</a:t>
            </a:r>
            <a:r>
              <a:rPr b="0" i="0" lang="en-US" sz="1600" u="none" cap="none" strike="noStrike">
                <a:solidFill>
                  <a:schemeClr val="dk2"/>
                </a:solidFill>
                <a:latin typeface="Consolas"/>
                <a:ea typeface="Consolas"/>
                <a:cs typeface="Consolas"/>
                <a:sym typeface="Consolas"/>
              </a:rPr>
              <a:t>( i =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chemeClr val="dk2"/>
                </a:solidFill>
                <a:latin typeface="Consolas"/>
                <a:ea typeface="Consolas"/>
                <a:cs typeface="Consolas"/>
                <a:sym typeface="Consolas"/>
              </a:rPr>
              <a:t>; i &lt; v.n; i</a:t>
            </a:r>
            <a:r>
              <a:rPr b="0" i="0" lang="en-US" sz="1600" u="none" cap="none" strike="noStrike">
                <a:solidFill>
                  <a:srgbClr val="030382"/>
                </a:solidFill>
                <a:latin typeface="Consolas"/>
                <a:ea typeface="Consolas"/>
                <a:cs typeface="Consolas"/>
                <a:sym typeface="Consolas"/>
              </a:rPr>
              <a:t>++</a:t>
            </a: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v.val += i;</a:t>
            </a:r>
            <a:endParaRPr/>
          </a:p>
        </p:txBody>
      </p:sp>
      <p:sp>
        <p:nvSpPr>
          <p:cNvPr id="744" name="Google Shape;744;p40"/>
          <p:cNvSpPr txBox="1"/>
          <p:nvPr/>
        </p:nvSpPr>
        <p:spPr>
          <a:xfrm>
            <a:off x="1000408" y="3438047"/>
            <a:ext cx="3358021" cy="1200329"/>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a[0] </a:t>
            </a:r>
            <a:r>
              <a:rPr b="0" i="0" lang="en-US" sz="1600" u="none" cap="none" strike="noStrike">
                <a:solidFill>
                  <a:srgbClr val="030382"/>
                </a:solidFill>
                <a:latin typeface="Consolas"/>
                <a:ea typeface="Consolas"/>
                <a:cs typeface="Consolas"/>
                <a:sym typeface="Consolas"/>
              </a:rPr>
              <a:t>=</a:t>
            </a:r>
            <a:r>
              <a:rPr b="0" i="0" lang="en-US" sz="1600" u="none" cap="none" strike="noStrike">
                <a:solidFill>
                  <a:srgbClr val="A64CFF"/>
                </a:solidFill>
                <a:latin typeface="Consolas"/>
                <a:ea typeface="Consolas"/>
                <a:cs typeface="Consolas"/>
                <a:sym typeface="Consolas"/>
              </a:rPr>
              <a:t>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rgbClr val="A64CFF"/>
                </a:solidFill>
                <a:latin typeface="Consolas"/>
                <a:ea typeface="Consolas"/>
                <a:cs typeface="Consolas"/>
                <a:sym typeface="Consolas"/>
              </a:rPr>
              <a:t>;</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#pragma parallel acc loop \</a:t>
            </a:r>
            <a:endParaRPr/>
          </a:p>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	reduction(+:a[0])</a:t>
            </a:r>
            <a:endParaRPr/>
          </a:p>
          <a:p>
            <a:pPr indent="0" lvl="0" marL="0" marR="0" rtl="0" algn="l">
              <a:lnSpc>
                <a:spcPct val="90000"/>
              </a:lnSpc>
              <a:spcBef>
                <a:spcPts val="0"/>
              </a:spcBef>
              <a:spcAft>
                <a:spcPts val="0"/>
              </a:spcAft>
              <a:buNone/>
            </a:pPr>
            <a:r>
              <a:rPr b="0" i="0" lang="en-US" sz="1600" u="none" cap="none" strike="noStrike">
                <a:solidFill>
                  <a:srgbClr val="5570FD"/>
                </a:solidFill>
                <a:latin typeface="Consolas"/>
                <a:ea typeface="Consolas"/>
                <a:cs typeface="Consolas"/>
                <a:sym typeface="Consolas"/>
              </a:rPr>
              <a:t>for</a:t>
            </a:r>
            <a:r>
              <a:rPr b="0" i="0" lang="en-US" sz="1600" u="none" cap="none" strike="noStrike">
                <a:solidFill>
                  <a:schemeClr val="dk2"/>
                </a:solidFill>
                <a:latin typeface="Consolas"/>
                <a:ea typeface="Consolas"/>
                <a:cs typeface="Consolas"/>
                <a:sym typeface="Consolas"/>
              </a:rPr>
              <a:t>( i =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chemeClr val="dk2"/>
                </a:solidFill>
                <a:latin typeface="Consolas"/>
                <a:ea typeface="Consolas"/>
                <a:cs typeface="Consolas"/>
                <a:sym typeface="Consolas"/>
              </a:rPr>
              <a:t>; i &lt; </a:t>
            </a:r>
            <a:r>
              <a:rPr b="0" i="0" lang="en-US" sz="1600" u="none" cap="none" strike="noStrike">
                <a:solidFill>
                  <a:srgbClr val="FF8738"/>
                </a:solidFill>
                <a:latin typeface="Consolas"/>
                <a:ea typeface="Consolas"/>
                <a:cs typeface="Consolas"/>
                <a:sym typeface="Consolas"/>
              </a:rPr>
              <a:t>100</a:t>
            </a:r>
            <a:r>
              <a:rPr b="0" i="0" lang="en-US" sz="1600" u="none" cap="none" strike="noStrike">
                <a:solidFill>
                  <a:schemeClr val="dk2"/>
                </a:solidFill>
                <a:latin typeface="Consolas"/>
                <a:ea typeface="Consolas"/>
                <a:cs typeface="Consolas"/>
                <a:sym typeface="Consolas"/>
              </a:rPr>
              <a:t>; i</a:t>
            </a:r>
            <a:r>
              <a:rPr b="0" i="0" lang="en-US" sz="1600" u="none" cap="none" strike="noStrike">
                <a:solidFill>
                  <a:srgbClr val="030382"/>
                </a:solidFill>
                <a:latin typeface="Consolas"/>
                <a:ea typeface="Consolas"/>
                <a:cs typeface="Consolas"/>
                <a:sym typeface="Consolas"/>
              </a:rPr>
              <a:t>++</a:t>
            </a: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a[0] += i;</a:t>
            </a:r>
            <a:endParaRPr/>
          </a:p>
        </p:txBody>
      </p:sp>
      <p:sp>
        <p:nvSpPr>
          <p:cNvPr id="745" name="Google Shape;745;p40"/>
          <p:cNvSpPr/>
          <p:nvPr/>
        </p:nvSpPr>
        <p:spPr>
          <a:xfrm>
            <a:off x="723044" y="3305599"/>
            <a:ext cx="3894676" cy="1577297"/>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746" name="Google Shape;746;p40"/>
          <p:cNvCxnSpPr>
            <a:stCxn id="745" idx="3"/>
            <a:endCxn id="745" idx="7"/>
          </p:cNvCxnSpPr>
          <p:nvPr/>
        </p:nvCxnSpPr>
        <p:spPr>
          <a:xfrm flipH="1" rot="10800000">
            <a:off x="1293406" y="3536506"/>
            <a:ext cx="2754000" cy="1115400"/>
          </a:xfrm>
          <a:prstGeom prst="straightConnector1">
            <a:avLst/>
          </a:prstGeom>
          <a:noFill/>
          <a:ln cap="flat" cmpd="sng" w="38100">
            <a:solidFill>
              <a:schemeClr val="accent4"/>
            </a:solidFill>
            <a:prstDash val="solid"/>
            <a:round/>
            <a:headEnd len="sm" w="sm" type="none"/>
            <a:tailEnd len="sm" w="sm" type="none"/>
          </a:ln>
        </p:spPr>
      </p:cxnSp>
      <p:sp>
        <p:nvSpPr>
          <p:cNvPr id="747" name="Google Shape;747;p40"/>
          <p:cNvSpPr/>
          <p:nvPr/>
        </p:nvSpPr>
        <p:spPr>
          <a:xfrm>
            <a:off x="6060092" y="3305599"/>
            <a:ext cx="3894676" cy="1577297"/>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748" name="Google Shape;748;p40"/>
          <p:cNvCxnSpPr>
            <a:stCxn id="747" idx="3"/>
            <a:endCxn id="747" idx="7"/>
          </p:cNvCxnSpPr>
          <p:nvPr/>
        </p:nvCxnSpPr>
        <p:spPr>
          <a:xfrm flipH="1" rot="10800000">
            <a:off x="6630454" y="3536506"/>
            <a:ext cx="2754000" cy="1115400"/>
          </a:xfrm>
          <a:prstGeom prst="straightConnector1">
            <a:avLst/>
          </a:prstGeom>
          <a:noFill/>
          <a:ln cap="flat" cmpd="sng" w="38100">
            <a:solidFill>
              <a:schemeClr val="accent4"/>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800"/>
                                        <p:tgtEl>
                                          <p:spTgt spid="745"/>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4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800"/>
                                        <p:tgtEl>
                                          <p:spTgt spid="747"/>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4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2" name="Shape 752"/>
        <p:cNvGrpSpPr/>
        <p:nvPr/>
      </p:nvGrpSpPr>
      <p:grpSpPr>
        <a:xfrm>
          <a:off x="0" y="0"/>
          <a:ext cx="0" cy="0"/>
          <a:chOff x="0" y="0"/>
          <a:chExt cx="0" cy="0"/>
        </a:xfrm>
      </p:grpSpPr>
      <p:sp>
        <p:nvSpPr>
          <p:cNvPr id="753" name="Google Shape;753;p41"/>
          <p:cNvSpPr txBox="1"/>
          <p:nvPr/>
        </p:nvSpPr>
        <p:spPr>
          <a:xfrm>
            <a:off x="5740259" y="2103035"/>
            <a:ext cx="5232541" cy="95804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reduction variable may not be a C struct member, a C++ class or struct member, or a Fortran derived type member</a:t>
            </a:r>
            <a:endParaRPr/>
          </a:p>
        </p:txBody>
      </p:sp>
      <p:sp>
        <p:nvSpPr>
          <p:cNvPr id="754" name="Google Shape;754;p4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REDUCTION CLAUSE</a:t>
            </a:r>
            <a:endParaRPr/>
          </a:p>
        </p:txBody>
      </p:sp>
      <p:sp>
        <p:nvSpPr>
          <p:cNvPr id="755" name="Google Shape;755;p41"/>
          <p:cNvSpPr txBox="1"/>
          <p:nvPr>
            <p:ph idx="1" type="body"/>
          </p:nvPr>
        </p:nvSpPr>
        <p:spPr>
          <a:xfrm>
            <a:off x="436739" y="2103035"/>
            <a:ext cx="5232541" cy="8350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reduction variable may not be an array element</a:t>
            </a:r>
            <a:endParaRPr/>
          </a:p>
        </p:txBody>
      </p:sp>
      <p:sp>
        <p:nvSpPr>
          <p:cNvPr id="756" name="Google Shape;756;p4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Restrictions</a:t>
            </a:r>
            <a:endParaRPr/>
          </a:p>
        </p:txBody>
      </p:sp>
      <p:sp>
        <p:nvSpPr>
          <p:cNvPr id="757" name="Google Shape;757;p41"/>
          <p:cNvSpPr txBox="1"/>
          <p:nvPr/>
        </p:nvSpPr>
        <p:spPr>
          <a:xfrm>
            <a:off x="5740259" y="3438046"/>
            <a:ext cx="4655486" cy="1200329"/>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v%val </a:t>
            </a:r>
            <a:r>
              <a:rPr b="0" i="0" lang="en-US" sz="1600" u="none" cap="none" strike="noStrike">
                <a:solidFill>
                  <a:srgbClr val="030382"/>
                </a:solidFill>
                <a:latin typeface="Consolas"/>
                <a:ea typeface="Consolas"/>
                <a:cs typeface="Consolas"/>
                <a:sym typeface="Consolas"/>
              </a:rPr>
              <a:t>=</a:t>
            </a:r>
            <a:r>
              <a:rPr b="0" i="0" lang="en-US" sz="1600" u="none" cap="none" strike="noStrike">
                <a:solidFill>
                  <a:srgbClr val="A64CFF"/>
                </a:solidFill>
                <a:latin typeface="Consolas"/>
                <a:ea typeface="Consolas"/>
                <a:cs typeface="Consolas"/>
                <a:sym typeface="Consolas"/>
              </a:rPr>
              <a:t>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rgbClr val="A64CFF"/>
                </a:solidFill>
                <a:latin typeface="Consolas"/>
                <a:ea typeface="Consolas"/>
                <a:cs typeface="Consolas"/>
                <a:sym typeface="Consolas"/>
              </a:rPr>
              <a:t>;</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!$acc parallel loop reduction(+:v%val)</a:t>
            </a:r>
            <a:endParaRPr/>
          </a:p>
          <a:p>
            <a:pPr indent="0" lvl="0" marL="0" marR="0" rtl="0" algn="l">
              <a:lnSpc>
                <a:spcPct val="90000"/>
              </a:lnSpc>
              <a:spcBef>
                <a:spcPts val="0"/>
              </a:spcBef>
              <a:spcAft>
                <a:spcPts val="0"/>
              </a:spcAft>
              <a:buNone/>
            </a:pPr>
            <a:r>
              <a:rPr b="0" i="0" lang="en-US" sz="1600" u="none" cap="none" strike="noStrike">
                <a:solidFill>
                  <a:srgbClr val="3051FF"/>
                </a:solidFill>
                <a:latin typeface="Consolas"/>
                <a:ea typeface="Consolas"/>
                <a:cs typeface="Consolas"/>
                <a:sym typeface="Consolas"/>
              </a:rPr>
              <a:t>do</a:t>
            </a:r>
            <a:r>
              <a:rPr b="0" i="0" lang="en-US" sz="1600" u="none" cap="none" strike="noStrike">
                <a:solidFill>
                  <a:schemeClr val="dk2"/>
                </a:solidFill>
                <a:latin typeface="Consolas"/>
                <a:ea typeface="Consolas"/>
                <a:cs typeface="Consolas"/>
                <a:sym typeface="Consolas"/>
              </a:rPr>
              <a:t> i = </a:t>
            </a:r>
            <a:r>
              <a:rPr b="0" i="0" lang="en-US" sz="1600" u="none" cap="none" strike="noStrike">
                <a:solidFill>
                  <a:srgbClr val="FF8738"/>
                </a:solidFill>
                <a:latin typeface="Consolas"/>
                <a:ea typeface="Consolas"/>
                <a:cs typeface="Consolas"/>
                <a:sym typeface="Consolas"/>
              </a:rPr>
              <a:t>1, </a:t>
            </a:r>
            <a:r>
              <a:rPr b="0" i="0" lang="en-US" sz="1600" u="none" cap="none" strike="noStrike">
                <a:solidFill>
                  <a:schemeClr val="dk2"/>
                </a:solidFill>
                <a:latin typeface="Consolas"/>
                <a:ea typeface="Consolas"/>
                <a:cs typeface="Consolas"/>
                <a:sym typeface="Consolas"/>
              </a:rPr>
              <a:t>v%size</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v%val(0) = v%val(0) + i</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rgbClr val="3051FF"/>
                </a:solidFill>
                <a:latin typeface="Consolas"/>
                <a:ea typeface="Consolas"/>
                <a:cs typeface="Consolas"/>
                <a:sym typeface="Consolas"/>
              </a:rPr>
              <a:t>end do</a:t>
            </a:r>
            <a:endParaRPr/>
          </a:p>
        </p:txBody>
      </p:sp>
      <p:sp>
        <p:nvSpPr>
          <p:cNvPr id="758" name="Google Shape;758;p41"/>
          <p:cNvSpPr txBox="1"/>
          <p:nvPr/>
        </p:nvSpPr>
        <p:spPr>
          <a:xfrm>
            <a:off x="630997" y="3438046"/>
            <a:ext cx="4323031" cy="1200329"/>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A(0) </a:t>
            </a:r>
            <a:r>
              <a:rPr b="0" i="0" lang="en-US" sz="1600" u="none" cap="none" strike="noStrike">
                <a:solidFill>
                  <a:srgbClr val="030382"/>
                </a:solidFill>
                <a:latin typeface="Consolas"/>
                <a:ea typeface="Consolas"/>
                <a:cs typeface="Consolas"/>
                <a:sym typeface="Consolas"/>
              </a:rPr>
              <a:t>=</a:t>
            </a:r>
            <a:r>
              <a:rPr b="0" i="0" lang="en-US" sz="1600" u="none" cap="none" strike="noStrike">
                <a:solidFill>
                  <a:srgbClr val="A64CFF"/>
                </a:solidFill>
                <a:latin typeface="Consolas"/>
                <a:ea typeface="Consolas"/>
                <a:cs typeface="Consolas"/>
                <a:sym typeface="Consolas"/>
              </a:rPr>
              <a:t> </a:t>
            </a:r>
            <a:r>
              <a:rPr b="0" i="0" lang="en-US" sz="1600" u="none" cap="none" strike="noStrike">
                <a:solidFill>
                  <a:srgbClr val="FF8738"/>
                </a:solidFill>
                <a:latin typeface="Consolas"/>
                <a:ea typeface="Consolas"/>
                <a:cs typeface="Consolas"/>
                <a:sym typeface="Consolas"/>
              </a:rPr>
              <a:t>0</a:t>
            </a:r>
            <a:r>
              <a:rPr b="0" i="0" lang="en-US" sz="1600" u="none" cap="none" strike="noStrike">
                <a:solidFill>
                  <a:srgbClr val="A64CFF"/>
                </a:solidFill>
                <a:latin typeface="Consolas"/>
                <a:ea typeface="Consolas"/>
                <a:cs typeface="Consolas"/>
                <a:sym typeface="Consolas"/>
              </a:rPr>
              <a:t>;</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!$parallel acc loop reduction(+:a[0])</a:t>
            </a:r>
            <a:endParaRPr/>
          </a:p>
          <a:p>
            <a:pPr indent="0" lvl="0" marL="0" marR="0" rtl="0" algn="l">
              <a:lnSpc>
                <a:spcPct val="90000"/>
              </a:lnSpc>
              <a:spcBef>
                <a:spcPts val="0"/>
              </a:spcBef>
              <a:spcAft>
                <a:spcPts val="0"/>
              </a:spcAft>
              <a:buNone/>
            </a:pPr>
            <a:r>
              <a:rPr b="0" i="0" lang="en-US" sz="1600" u="none" cap="none" strike="noStrike">
                <a:solidFill>
                  <a:srgbClr val="3051FF"/>
                </a:solidFill>
                <a:latin typeface="Consolas"/>
                <a:ea typeface="Consolas"/>
                <a:cs typeface="Consolas"/>
                <a:sym typeface="Consolas"/>
              </a:rPr>
              <a:t>do</a:t>
            </a:r>
            <a:r>
              <a:rPr b="0" i="0" lang="en-US" sz="1600" u="none" cap="none" strike="noStrike">
                <a:solidFill>
                  <a:schemeClr val="dk2"/>
                </a:solidFill>
                <a:latin typeface="Consolas"/>
                <a:ea typeface="Consolas"/>
                <a:cs typeface="Consolas"/>
                <a:sym typeface="Consolas"/>
              </a:rPr>
              <a:t> i = </a:t>
            </a:r>
            <a:r>
              <a:rPr b="0" i="0" lang="en-US" sz="1600" u="none" cap="none" strike="noStrike">
                <a:solidFill>
                  <a:srgbClr val="FF8738"/>
                </a:solidFill>
                <a:latin typeface="Consolas"/>
                <a:ea typeface="Consolas"/>
                <a:cs typeface="Consolas"/>
                <a:sym typeface="Consolas"/>
              </a:rPr>
              <a:t>1, 100</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a(0) = a(0) + i</a:t>
            </a:r>
            <a:endParaRPr/>
          </a:p>
          <a:p>
            <a:pPr indent="0" lvl="0" marL="0" marR="0" rtl="0" algn="l">
              <a:lnSpc>
                <a:spcPct val="90000"/>
              </a:lnSpc>
              <a:spcBef>
                <a:spcPts val="0"/>
              </a:spcBef>
              <a:spcAft>
                <a:spcPts val="0"/>
              </a:spcAft>
              <a:buNone/>
            </a:pPr>
            <a:r>
              <a:rPr b="0" i="0" lang="en-US" sz="1600" u="none" cap="none" strike="noStrike">
                <a:solidFill>
                  <a:srgbClr val="3051FF"/>
                </a:solidFill>
                <a:latin typeface="Consolas"/>
                <a:ea typeface="Consolas"/>
                <a:cs typeface="Consolas"/>
                <a:sym typeface="Consolas"/>
              </a:rPr>
              <a:t>end do</a:t>
            </a:r>
            <a:endParaRPr/>
          </a:p>
        </p:txBody>
      </p:sp>
      <p:sp>
        <p:nvSpPr>
          <p:cNvPr id="759" name="Google Shape;759;p41"/>
          <p:cNvSpPr/>
          <p:nvPr/>
        </p:nvSpPr>
        <p:spPr>
          <a:xfrm>
            <a:off x="303503" y="3305599"/>
            <a:ext cx="4778225" cy="1577297"/>
          </a:xfrm>
          <a:prstGeom prst="ellipse">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760" name="Google Shape;760;p41"/>
          <p:cNvCxnSpPr>
            <a:stCxn id="759" idx="3"/>
            <a:endCxn id="759" idx="7"/>
          </p:cNvCxnSpPr>
          <p:nvPr/>
        </p:nvCxnSpPr>
        <p:spPr>
          <a:xfrm flipH="1" rot="10800000">
            <a:off x="1003258" y="3536506"/>
            <a:ext cx="3378600" cy="1115400"/>
          </a:xfrm>
          <a:prstGeom prst="straightConnector1">
            <a:avLst/>
          </a:prstGeom>
          <a:noFill/>
          <a:ln cap="flat" cmpd="sng" w="38100">
            <a:solidFill>
              <a:srgbClr val="0070C0"/>
            </a:solidFill>
            <a:prstDash val="solid"/>
            <a:round/>
            <a:headEnd len="sm" w="sm" type="none"/>
            <a:tailEnd len="sm" w="sm" type="none"/>
          </a:ln>
        </p:spPr>
      </p:cxnSp>
      <p:sp>
        <p:nvSpPr>
          <p:cNvPr id="761" name="Google Shape;761;p41"/>
          <p:cNvSpPr/>
          <p:nvPr/>
        </p:nvSpPr>
        <p:spPr>
          <a:xfrm>
            <a:off x="5544766" y="3305599"/>
            <a:ext cx="5011690" cy="1577297"/>
          </a:xfrm>
          <a:prstGeom prst="ellipse">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762" name="Google Shape;762;p41"/>
          <p:cNvCxnSpPr>
            <a:stCxn id="761" idx="3"/>
            <a:endCxn id="761" idx="7"/>
          </p:cNvCxnSpPr>
          <p:nvPr/>
        </p:nvCxnSpPr>
        <p:spPr>
          <a:xfrm flipH="1" rot="10800000">
            <a:off x="6278711" y="3536506"/>
            <a:ext cx="3543900" cy="1115400"/>
          </a:xfrm>
          <a:prstGeom prst="straightConnector1">
            <a:avLst/>
          </a:prstGeom>
          <a:noFill/>
          <a:ln cap="flat" cmpd="sng" w="38100">
            <a:solidFill>
              <a:srgbClr val="0070C0"/>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800"/>
                                        <p:tgtEl>
                                          <p:spTgt spid="759"/>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400"/>
                                        <p:tgtEl>
                                          <p:spTgt spid="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800"/>
                                        <p:tgtEl>
                                          <p:spTgt spid="761"/>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400"/>
                                        <p:tgtEl>
                                          <p:spTgt spid="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2"/>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OPENACC KERNELS DIRECTIVE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KERNELS DIRECTIVE</a:t>
            </a:r>
            <a:endParaRPr/>
          </a:p>
        </p:txBody>
      </p:sp>
      <p:sp>
        <p:nvSpPr>
          <p:cNvPr id="775" name="Google Shape;775;p43"/>
          <p:cNvSpPr txBox="1"/>
          <p:nvPr>
            <p:ph idx="1" type="body"/>
          </p:nvPr>
        </p:nvSpPr>
        <p:spPr>
          <a:xfrm>
            <a:off x="4720856" y="1941420"/>
            <a:ext cx="6064340"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kernels directive instructs the compiler to search for parallel loops in the code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compiler will analyze the loops and parallelize those it finds safe and profitable to do so</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kernels directive can be applied to regions containing multiple loop nests</a:t>
            </a:r>
            <a:endParaRPr/>
          </a:p>
        </p:txBody>
      </p:sp>
      <p:sp>
        <p:nvSpPr>
          <p:cNvPr id="776" name="Google Shape;776;p4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Compiler directed parallelization</a:t>
            </a:r>
            <a:endParaRPr/>
          </a:p>
        </p:txBody>
      </p:sp>
      <p:sp>
        <p:nvSpPr>
          <p:cNvPr id="777" name="Google Shape;777;p43"/>
          <p:cNvSpPr/>
          <p:nvPr/>
        </p:nvSpPr>
        <p:spPr>
          <a:xfrm>
            <a:off x="404336" y="3269504"/>
            <a:ext cx="3528299" cy="2231560"/>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&lt;sequential code&gt;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&lt;for loop&gt;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&lt;for loop&gt;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grpSp>
        <p:nvGrpSpPr>
          <p:cNvPr id="778" name="Google Shape;778;p43"/>
          <p:cNvGrpSpPr/>
          <p:nvPr/>
        </p:nvGrpSpPr>
        <p:grpSpPr>
          <a:xfrm rot="5400000">
            <a:off x="2653277" y="1720872"/>
            <a:ext cx="1176165" cy="1502231"/>
            <a:chOff x="6214891" y="3115992"/>
            <a:chExt cx="814388" cy="979896"/>
          </a:xfrm>
        </p:grpSpPr>
        <p:pic>
          <p:nvPicPr>
            <p:cNvPr descr="thinner_intel_chip.png" id="779" name="Google Shape;779;p43"/>
            <p:cNvPicPr preferRelativeResize="0"/>
            <p:nvPr/>
          </p:nvPicPr>
          <p:blipFill rotWithShape="1">
            <a:blip r:embed="rId3">
              <a:alphaModFix/>
            </a:blip>
            <a:srcRect b="0" l="0" r="0" t="0"/>
            <a:stretch/>
          </p:blipFill>
          <p:spPr>
            <a:xfrm>
              <a:off x="6214891" y="3115992"/>
              <a:ext cx="814388" cy="979896"/>
            </a:xfrm>
            <a:prstGeom prst="rect">
              <a:avLst/>
            </a:prstGeom>
            <a:noFill/>
            <a:ln>
              <a:noFill/>
            </a:ln>
          </p:spPr>
        </p:pic>
        <p:grpSp>
          <p:nvGrpSpPr>
            <p:cNvPr id="780" name="Google Shape;780;p43"/>
            <p:cNvGrpSpPr/>
            <p:nvPr/>
          </p:nvGrpSpPr>
          <p:grpSpPr>
            <a:xfrm>
              <a:off x="6336799" y="3234935"/>
              <a:ext cx="552730" cy="741364"/>
              <a:chOff x="588414" y="2693312"/>
              <a:chExt cx="552730" cy="741364"/>
            </a:xfrm>
          </p:grpSpPr>
          <p:sp>
            <p:nvSpPr>
              <p:cNvPr id="781" name="Google Shape;781;p43"/>
              <p:cNvSpPr/>
              <p:nvPr/>
            </p:nvSpPr>
            <p:spPr>
              <a:xfrm rot="5400000">
                <a:off x="915485"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782" name="Google Shape;782;p43"/>
              <p:cNvSpPr/>
              <p:nvPr/>
            </p:nvSpPr>
            <p:spPr>
              <a:xfrm rot="5400000">
                <a:off x="915485"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783" name="Google Shape;783;p43"/>
              <p:cNvSpPr/>
              <p:nvPr/>
            </p:nvSpPr>
            <p:spPr>
              <a:xfrm rot="5400000">
                <a:off x="605591"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784" name="Google Shape;784;p43"/>
              <p:cNvSpPr/>
              <p:nvPr/>
            </p:nvSpPr>
            <p:spPr>
              <a:xfrm rot="5400000">
                <a:off x="915485"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785" name="Google Shape;785;p43"/>
              <p:cNvSpPr/>
              <p:nvPr/>
            </p:nvSpPr>
            <p:spPr>
              <a:xfrm rot="5400000">
                <a:off x="605591"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786" name="Google Shape;786;p43"/>
              <p:cNvSpPr/>
              <p:nvPr/>
            </p:nvSpPr>
            <p:spPr>
              <a:xfrm rot="5400000">
                <a:off x="605591"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grpSp>
      </p:grpSp>
      <p:grpSp>
        <p:nvGrpSpPr>
          <p:cNvPr id="787" name="Google Shape;787;p43"/>
          <p:cNvGrpSpPr/>
          <p:nvPr/>
        </p:nvGrpSpPr>
        <p:grpSpPr>
          <a:xfrm>
            <a:off x="2608472" y="3083982"/>
            <a:ext cx="1167940" cy="601567"/>
            <a:chOff x="2561203" y="2622279"/>
            <a:chExt cx="1167939" cy="601567"/>
          </a:xfrm>
        </p:grpSpPr>
        <p:grpSp>
          <p:nvGrpSpPr>
            <p:cNvPr id="788" name="Google Shape;788;p43"/>
            <p:cNvGrpSpPr/>
            <p:nvPr/>
          </p:nvGrpSpPr>
          <p:grpSpPr>
            <a:xfrm flipH="1">
              <a:off x="2561203" y="2622279"/>
              <a:ext cx="584526" cy="601567"/>
              <a:chOff x="5802489" y="2978150"/>
              <a:chExt cx="648359" cy="250472"/>
            </a:xfrm>
          </p:grpSpPr>
          <p:cxnSp>
            <p:nvCxnSpPr>
              <p:cNvPr id="789" name="Google Shape;789;p43"/>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p:spPr>
          </p:cxnSp>
          <p:cxnSp>
            <p:nvCxnSpPr>
              <p:cNvPr id="790" name="Google Shape;790;p43"/>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791" name="Google Shape;791;p43"/>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grpSp>
        <p:grpSp>
          <p:nvGrpSpPr>
            <p:cNvPr id="792" name="Google Shape;792;p43"/>
            <p:cNvGrpSpPr/>
            <p:nvPr/>
          </p:nvGrpSpPr>
          <p:grpSpPr>
            <a:xfrm>
              <a:off x="3144616" y="2622279"/>
              <a:ext cx="584526" cy="601567"/>
              <a:chOff x="5802489" y="2978150"/>
              <a:chExt cx="648359" cy="250472"/>
            </a:xfrm>
          </p:grpSpPr>
          <p:cxnSp>
            <p:nvCxnSpPr>
              <p:cNvPr id="793" name="Google Shape;793;p43"/>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cxnSp>
            <p:nvCxnSpPr>
              <p:cNvPr id="794" name="Google Shape;794;p43"/>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795" name="Google Shape;795;p43"/>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a:effectLst>
                <a:outerShdw blurRad="50800" rotWithShape="0" algn="tl" dir="2700000" dist="38100">
                  <a:srgbClr val="000000">
                    <a:alpha val="40000"/>
                  </a:srgbClr>
                </a:outerShdw>
              </a:effectLst>
            </p:spPr>
          </p:cxnSp>
        </p:grpSp>
      </p:grpSp>
      <p:sp>
        <p:nvSpPr>
          <p:cNvPr id="796" name="Google Shape;796;p43"/>
          <p:cNvSpPr/>
          <p:nvPr/>
        </p:nvSpPr>
        <p:spPr>
          <a:xfrm>
            <a:off x="1161144" y="2928089"/>
            <a:ext cx="2032392" cy="1580411"/>
          </a:xfrm>
          <a:prstGeom prst="arc">
            <a:avLst>
              <a:gd fmla="val 21483458" name="adj1"/>
              <a:gd fmla="val 5345193" name="adj2"/>
            </a:avLst>
          </a:prstGeom>
          <a:noFill/>
          <a:ln cap="flat" cmpd="sng" w="19050">
            <a:solidFill>
              <a:srgbClr val="0C4E9B"/>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7" name="Google Shape;797;p43"/>
          <p:cNvSpPr txBox="1"/>
          <p:nvPr/>
        </p:nvSpPr>
        <p:spPr>
          <a:xfrm>
            <a:off x="2430359" y="1654425"/>
            <a:ext cx="1608133"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400" u="none" cap="none" strike="noStrike">
                <a:solidFill>
                  <a:schemeClr val="dk2"/>
                </a:solidFill>
                <a:latin typeface="Arial"/>
                <a:ea typeface="Arial"/>
                <a:cs typeface="Arial"/>
                <a:sym typeface="Arial"/>
              </a:rPr>
              <a:t>Parallel Hardware</a:t>
            </a:r>
            <a:endParaRPr/>
          </a:p>
        </p:txBody>
      </p:sp>
      <p:pic>
        <p:nvPicPr>
          <p:cNvPr descr="thinner_intel_chip.png" id="798" name="Google Shape;798;p43"/>
          <p:cNvPicPr preferRelativeResize="0"/>
          <p:nvPr/>
        </p:nvPicPr>
        <p:blipFill rotWithShape="1">
          <a:blip r:embed="rId3">
            <a:alphaModFix/>
          </a:blip>
          <a:srcRect b="0" l="0" r="0" t="0"/>
          <a:stretch/>
        </p:blipFill>
        <p:spPr>
          <a:xfrm rot="5400000">
            <a:off x="437907" y="1960049"/>
            <a:ext cx="542022" cy="550602"/>
          </a:xfrm>
          <a:prstGeom prst="rect">
            <a:avLst/>
          </a:prstGeom>
          <a:noFill/>
          <a:ln>
            <a:noFill/>
          </a:ln>
        </p:spPr>
      </p:pic>
      <p:sp>
        <p:nvSpPr>
          <p:cNvPr id="799" name="Google Shape;799;p43"/>
          <p:cNvSpPr/>
          <p:nvPr/>
        </p:nvSpPr>
        <p:spPr>
          <a:xfrm rot="10800000">
            <a:off x="551560" y="2059994"/>
            <a:ext cx="319612" cy="350711"/>
          </a:xfrm>
          <a:prstGeom prst="roundRect">
            <a:avLst>
              <a:gd fmla="val 5203" name="adj"/>
            </a:avLst>
          </a:prstGeom>
          <a:gradFill>
            <a:gsLst>
              <a:gs pos="0">
                <a:srgbClr val="FF0000"/>
              </a:gs>
              <a:gs pos="6000">
                <a:srgbClr val="FF0000"/>
              </a:gs>
              <a:gs pos="67000">
                <a:srgbClr val="C00000"/>
              </a:gs>
              <a:gs pos="91000">
                <a:srgbClr val="800000"/>
              </a:gs>
              <a:gs pos="100000">
                <a:srgbClr val="C0000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800" name="Google Shape;800;p43"/>
          <p:cNvSpPr txBox="1"/>
          <p:nvPr/>
        </p:nvSpPr>
        <p:spPr>
          <a:xfrm>
            <a:off x="419641" y="1717681"/>
            <a:ext cx="564578"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400" u="none" cap="none" strike="noStrike">
                <a:solidFill>
                  <a:schemeClr val="dk2"/>
                </a:solidFill>
                <a:latin typeface="Arial"/>
                <a:ea typeface="Arial"/>
                <a:cs typeface="Arial"/>
                <a:sym typeface="Arial"/>
              </a:rPr>
              <a:t>CPU</a:t>
            </a:r>
            <a:endParaRPr/>
          </a:p>
        </p:txBody>
      </p:sp>
      <p:sp>
        <p:nvSpPr>
          <p:cNvPr id="801" name="Google Shape;801;p43"/>
          <p:cNvSpPr/>
          <p:nvPr/>
        </p:nvSpPr>
        <p:spPr>
          <a:xfrm flipH="1">
            <a:off x="687820" y="1559568"/>
            <a:ext cx="828675" cy="2125980"/>
          </a:xfrm>
          <a:prstGeom prst="arc">
            <a:avLst>
              <a:gd fmla="val 21483458" name="adj1"/>
              <a:gd fmla="val 4261655" name="adj2"/>
            </a:avLst>
          </a:prstGeom>
          <a:noFill/>
          <a:ln cap="flat" cmpd="sng" w="19050">
            <a:solidFill>
              <a:srgbClr val="C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2" name="Google Shape;802;p43"/>
          <p:cNvSpPr/>
          <p:nvPr/>
        </p:nvSpPr>
        <p:spPr>
          <a:xfrm>
            <a:off x="653050" y="2543180"/>
            <a:ext cx="73939" cy="80976"/>
          </a:xfrm>
          <a:prstGeom prst="triangle">
            <a:avLst>
              <a:gd fmla="val 50000" name="adj"/>
            </a:avLst>
          </a:prstGeom>
          <a:solidFill>
            <a:srgbClr val="C0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3" name="Google Shape;803;p43"/>
          <p:cNvSpPr/>
          <p:nvPr/>
        </p:nvSpPr>
        <p:spPr>
          <a:xfrm>
            <a:off x="1165668" y="2354356"/>
            <a:ext cx="2032392" cy="2660440"/>
          </a:xfrm>
          <a:prstGeom prst="arc">
            <a:avLst>
              <a:gd fmla="val 21483458" name="adj1"/>
              <a:gd fmla="val 5404305" name="adj2"/>
            </a:avLst>
          </a:prstGeom>
          <a:noFill/>
          <a:ln cap="flat" cmpd="sng" w="19050">
            <a:solidFill>
              <a:srgbClr val="0C4E9B"/>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804" name="Google Shape;804;p43"/>
          <p:cNvGrpSpPr/>
          <p:nvPr/>
        </p:nvGrpSpPr>
        <p:grpSpPr>
          <a:xfrm>
            <a:off x="2614359" y="3088216"/>
            <a:ext cx="1167940" cy="601567"/>
            <a:chOff x="2561203" y="2622279"/>
            <a:chExt cx="1167939" cy="601567"/>
          </a:xfrm>
        </p:grpSpPr>
        <p:grpSp>
          <p:nvGrpSpPr>
            <p:cNvPr id="805" name="Google Shape;805;p43"/>
            <p:cNvGrpSpPr/>
            <p:nvPr/>
          </p:nvGrpSpPr>
          <p:grpSpPr>
            <a:xfrm flipH="1">
              <a:off x="2561203" y="2622279"/>
              <a:ext cx="584526" cy="601567"/>
              <a:chOff x="5802489" y="2978150"/>
              <a:chExt cx="648359" cy="250472"/>
            </a:xfrm>
          </p:grpSpPr>
          <p:cxnSp>
            <p:nvCxnSpPr>
              <p:cNvPr id="806" name="Google Shape;806;p43"/>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p:spPr>
          </p:cxnSp>
          <p:cxnSp>
            <p:nvCxnSpPr>
              <p:cNvPr id="807" name="Google Shape;807;p43"/>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808" name="Google Shape;808;p43"/>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grpSp>
        <p:grpSp>
          <p:nvGrpSpPr>
            <p:cNvPr id="809" name="Google Shape;809;p43"/>
            <p:cNvGrpSpPr/>
            <p:nvPr/>
          </p:nvGrpSpPr>
          <p:grpSpPr>
            <a:xfrm>
              <a:off x="3144616" y="2622279"/>
              <a:ext cx="584526" cy="601567"/>
              <a:chOff x="5802489" y="2978150"/>
              <a:chExt cx="648359" cy="250472"/>
            </a:xfrm>
          </p:grpSpPr>
          <p:cxnSp>
            <p:nvCxnSpPr>
              <p:cNvPr id="810" name="Google Shape;810;p43"/>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cxnSp>
            <p:nvCxnSpPr>
              <p:cNvPr id="811" name="Google Shape;811;p43"/>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812" name="Google Shape;812;p43"/>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a:effectLst>
                <a:outerShdw blurRad="50800" rotWithShape="0" algn="tl" dir="2700000" dist="38100">
                  <a:srgbClr val="000000">
                    <a:alpha val="40000"/>
                  </a:srgbClr>
                </a:outerShdw>
              </a:effectLst>
            </p:spPr>
          </p:cxnSp>
        </p:gr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5">
                                            <p:txEl>
                                              <p:pRg end="0" st="0"/>
                                            </p:txEl>
                                          </p:spTgt>
                                        </p:tgtEl>
                                        <p:attrNameLst>
                                          <p:attrName>style.visibility</p:attrName>
                                        </p:attrNameLst>
                                      </p:cBhvr>
                                      <p:to>
                                        <p:strVal val="visible"/>
                                      </p:to>
                                    </p:set>
                                    <p:animEffect filter="fade" transition="in">
                                      <p:cBhvr>
                                        <p:cTn dur="500"/>
                                        <p:tgtEl>
                                          <p:spTgt spid="77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75">
                                            <p:txEl>
                                              <p:pRg end="1" st="1"/>
                                            </p:txEl>
                                          </p:spTgt>
                                        </p:tgtEl>
                                        <p:attrNameLst>
                                          <p:attrName>style.visibility</p:attrName>
                                        </p:attrNameLst>
                                      </p:cBhvr>
                                      <p:to>
                                        <p:strVal val="visible"/>
                                      </p:to>
                                    </p:set>
                                    <p:animEffect filter="fade" transition="in">
                                      <p:cBhvr>
                                        <p:cTn dur="500"/>
                                        <p:tgtEl>
                                          <p:spTgt spid="77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75">
                                            <p:txEl>
                                              <p:pRg end="2" st="2"/>
                                            </p:txEl>
                                          </p:spTgt>
                                        </p:tgtEl>
                                        <p:attrNameLst>
                                          <p:attrName>style.visibility</p:attrName>
                                        </p:attrNameLst>
                                      </p:cBhvr>
                                      <p:to>
                                        <p:strVal val="visible"/>
                                      </p:to>
                                    </p:set>
                                    <p:animEffect filter="fade" transition="in">
                                      <p:cBhvr>
                                        <p:cTn dur="500"/>
                                        <p:tgtEl>
                                          <p:spTgt spid="7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4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KERNELS DIRECTIVE</a:t>
            </a:r>
            <a:endParaRPr/>
          </a:p>
        </p:txBody>
      </p:sp>
      <p:sp>
        <p:nvSpPr>
          <p:cNvPr id="819" name="Google Shape;819;p4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Parallelizing a single loop</a:t>
            </a:r>
            <a:endParaRPr/>
          </a:p>
        </p:txBody>
      </p:sp>
      <p:sp>
        <p:nvSpPr>
          <p:cNvPr id="820" name="Google Shape;820;p44"/>
          <p:cNvSpPr txBox="1"/>
          <p:nvPr>
            <p:ph idx="1" type="body"/>
          </p:nvPr>
        </p:nvSpPr>
        <p:spPr>
          <a:xfrm>
            <a:off x="4554070" y="2103035"/>
            <a:ext cx="5831341"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this example, the kernels directive applies to the next for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compiler will take the loop, and attempt to parallelize it on the parallel hardware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compiler will also attempt to optimize the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the compiler decides that the loop is not parallelizable, it will not parallelize the loop</a:t>
            </a:r>
            <a:endParaRPr/>
          </a:p>
        </p:txBody>
      </p:sp>
      <p:sp>
        <p:nvSpPr>
          <p:cNvPr id="821" name="Google Shape;821;p44"/>
          <p:cNvSpPr/>
          <p:nvPr/>
        </p:nvSpPr>
        <p:spPr>
          <a:xfrm>
            <a:off x="420243" y="1844639"/>
            <a:ext cx="1014443"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C/C++</a:t>
            </a:r>
            <a:endParaRPr/>
          </a:p>
        </p:txBody>
      </p:sp>
      <p:sp>
        <p:nvSpPr>
          <p:cNvPr id="822" name="Google Shape;822;p44"/>
          <p:cNvSpPr/>
          <p:nvPr/>
        </p:nvSpPr>
        <p:spPr>
          <a:xfrm>
            <a:off x="439647" y="2205596"/>
            <a:ext cx="3860899" cy="828780"/>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a:t>
            </a:r>
            <a:endParaRPr b="0" i="1" sz="18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a:t>
            </a:r>
            <a:endParaRPr/>
          </a:p>
        </p:txBody>
      </p:sp>
      <p:grpSp>
        <p:nvGrpSpPr>
          <p:cNvPr id="823" name="Google Shape;823;p44"/>
          <p:cNvGrpSpPr/>
          <p:nvPr/>
        </p:nvGrpSpPr>
        <p:grpSpPr>
          <a:xfrm>
            <a:off x="439647" y="3290010"/>
            <a:ext cx="3889476" cy="1824889"/>
            <a:chOff x="420595" y="3697514"/>
            <a:chExt cx="3889476" cy="1824889"/>
          </a:xfrm>
        </p:grpSpPr>
        <p:sp>
          <p:nvSpPr>
            <p:cNvPr id="824" name="Google Shape;824;p44"/>
            <p:cNvSpPr/>
            <p:nvPr/>
          </p:nvSpPr>
          <p:spPr>
            <a:xfrm>
              <a:off x="420595" y="3697514"/>
              <a:ext cx="1014443" cy="358920"/>
            </a:xfrm>
            <a:prstGeom prst="snip2SameRect">
              <a:avLst>
                <a:gd fmla="val 16667" name="adj1"/>
                <a:gd fmla="val 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Fortran</a:t>
              </a:r>
              <a:endParaRPr/>
            </a:p>
          </p:txBody>
        </p:sp>
        <p:sp>
          <p:nvSpPr>
            <p:cNvPr id="825" name="Google Shape;825;p44"/>
            <p:cNvSpPr/>
            <p:nvPr/>
          </p:nvSpPr>
          <p:spPr>
            <a:xfrm>
              <a:off x="439647" y="4066322"/>
              <a:ext cx="3870424" cy="1456081"/>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a:t>
              </a:r>
              <a:endParaRPr b="0" i="1" sz="18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a:t>
              </a:r>
              <a:r>
                <a:rPr b="0" i="0" lang="en-US" sz="1800" u="none" cap="none" strike="noStrike">
                  <a:solidFill>
                    <a:srgbClr val="A64CFF"/>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b="0" i="0" lang="en-US" sz="1800" u="none" cap="none" strike="noStrike">
                  <a:solidFill>
                    <a:srgbClr val="00B050"/>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a(i) = </a:t>
              </a:r>
              <a:r>
                <a:rPr b="0" i="0" lang="en-US" sz="1800" u="none" cap="none" strike="noStrike">
                  <a:solidFill>
                    <a:srgbClr val="FF8738"/>
                  </a:solidFill>
                  <a:latin typeface="Consolas"/>
                  <a:ea typeface="Consolas"/>
                  <a:cs typeface="Consolas"/>
                  <a:sym typeface="Consolas"/>
                </a:rPr>
                <a:t>0</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1" sz="1800" u="none" cap="none" strike="noStrike">
                <a:solidFill>
                  <a:srgbClr val="8E4000"/>
                </a:solidFill>
                <a:latin typeface="Consolas"/>
                <a:ea typeface="Consolas"/>
                <a:cs typeface="Consolas"/>
                <a:sym typeface="Consolas"/>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0" st="0"/>
                                            </p:txEl>
                                          </p:spTgt>
                                        </p:tgtEl>
                                        <p:attrNameLst>
                                          <p:attrName>style.visibility</p:attrName>
                                        </p:attrNameLst>
                                      </p:cBhvr>
                                      <p:to>
                                        <p:strVal val="visible"/>
                                      </p:to>
                                    </p:set>
                                    <p:animEffect filter="fade" transition="in">
                                      <p:cBhvr>
                                        <p:cTn dur="500"/>
                                        <p:tgtEl>
                                          <p:spTgt spid="8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1" st="1"/>
                                            </p:txEl>
                                          </p:spTgt>
                                        </p:tgtEl>
                                        <p:attrNameLst>
                                          <p:attrName>style.visibility</p:attrName>
                                        </p:attrNameLst>
                                      </p:cBhvr>
                                      <p:to>
                                        <p:strVal val="visible"/>
                                      </p:to>
                                    </p:set>
                                    <p:animEffect filter="fade" transition="in">
                                      <p:cBhvr>
                                        <p:cTn dur="500"/>
                                        <p:tgtEl>
                                          <p:spTgt spid="8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2" st="2"/>
                                            </p:txEl>
                                          </p:spTgt>
                                        </p:tgtEl>
                                        <p:attrNameLst>
                                          <p:attrName>style.visibility</p:attrName>
                                        </p:attrNameLst>
                                      </p:cBhvr>
                                      <p:to>
                                        <p:strVal val="visible"/>
                                      </p:to>
                                    </p:set>
                                    <p:animEffect filter="fade" transition="in">
                                      <p:cBhvr>
                                        <p:cTn dur="500"/>
                                        <p:tgtEl>
                                          <p:spTgt spid="8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3" st="3"/>
                                            </p:txEl>
                                          </p:spTgt>
                                        </p:tgtEl>
                                        <p:attrNameLst>
                                          <p:attrName>style.visibility</p:attrName>
                                        </p:attrNameLst>
                                      </p:cBhvr>
                                      <p:to>
                                        <p:strVal val="visible"/>
                                      </p:to>
                                    </p:set>
                                    <p:animEffect filter="fade" transition="in">
                                      <p:cBhvr>
                                        <p:cTn dur="500"/>
                                        <p:tgtEl>
                                          <p:spTgt spid="82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KERNELS DIRECTIVE</a:t>
            </a:r>
            <a:endParaRPr/>
          </a:p>
        </p:txBody>
      </p:sp>
      <p:sp>
        <p:nvSpPr>
          <p:cNvPr id="832" name="Google Shape;832;p4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Parallelizing many loops</a:t>
            </a:r>
            <a:endParaRPr/>
          </a:p>
        </p:txBody>
      </p:sp>
      <p:sp>
        <p:nvSpPr>
          <p:cNvPr id="833" name="Google Shape;833;p45"/>
          <p:cNvSpPr txBox="1"/>
          <p:nvPr>
            <p:ph idx="1" type="body"/>
          </p:nvPr>
        </p:nvSpPr>
        <p:spPr>
          <a:xfrm>
            <a:off x="4634752" y="1778961"/>
            <a:ext cx="5831341"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this example, we mark a region of code with the kernels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kernels region is defined by the </a:t>
            </a:r>
            <a:r>
              <a:rPr b="1" i="0" lang="en-US" sz="2000" u="none" cap="none" strike="noStrike">
                <a:solidFill>
                  <a:schemeClr val="dk2"/>
                </a:solidFill>
                <a:latin typeface="Arial"/>
                <a:ea typeface="Arial"/>
                <a:cs typeface="Arial"/>
                <a:sym typeface="Arial"/>
              </a:rPr>
              <a:t>curly braces</a:t>
            </a:r>
            <a:r>
              <a:rPr b="0" i="0" lang="en-US" sz="2000" u="none" cap="none" strike="noStrike">
                <a:solidFill>
                  <a:schemeClr val="dk2"/>
                </a:solidFill>
                <a:latin typeface="Arial"/>
                <a:ea typeface="Arial"/>
                <a:cs typeface="Arial"/>
                <a:sym typeface="Arial"/>
              </a:rPr>
              <a:t> in C/C++, and the </a:t>
            </a:r>
            <a:r>
              <a:rPr b="1" i="0" lang="en-US" sz="2000" u="none" cap="none" strike="noStrike">
                <a:solidFill>
                  <a:schemeClr val="dk2"/>
                </a:solidFill>
                <a:latin typeface="Arial"/>
                <a:ea typeface="Arial"/>
                <a:cs typeface="Arial"/>
                <a:sym typeface="Arial"/>
              </a:rPr>
              <a:t>!$acc kernels </a:t>
            </a:r>
            <a:r>
              <a:rPr b="0" i="0" lang="en-US" sz="2000" u="none" cap="none" strike="noStrike">
                <a:solidFill>
                  <a:schemeClr val="dk2"/>
                </a:solidFill>
                <a:latin typeface="Arial"/>
                <a:ea typeface="Arial"/>
                <a:cs typeface="Arial"/>
                <a:sym typeface="Arial"/>
              </a:rPr>
              <a:t>and </a:t>
            </a:r>
            <a:r>
              <a:rPr b="1" i="0" lang="en-US" sz="2000" u="none" cap="none" strike="noStrike">
                <a:solidFill>
                  <a:schemeClr val="dk2"/>
                </a:solidFill>
                <a:latin typeface="Arial"/>
                <a:ea typeface="Arial"/>
                <a:cs typeface="Arial"/>
                <a:sym typeface="Arial"/>
              </a:rPr>
              <a:t>!$acc end kernels </a:t>
            </a:r>
            <a:r>
              <a:rPr b="0" i="0" lang="en-US" sz="2000" u="none" cap="none" strike="noStrike">
                <a:solidFill>
                  <a:schemeClr val="dk2"/>
                </a:solidFill>
                <a:latin typeface="Arial"/>
                <a:ea typeface="Arial"/>
                <a:cs typeface="Arial"/>
                <a:sym typeface="Arial"/>
              </a:rPr>
              <a:t>in Fortran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compiler will attempt to parallelize all loops within the kernels region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Each loop can be parallelized/optimized in a different way</a:t>
            </a:r>
            <a:endParaRPr/>
          </a:p>
        </p:txBody>
      </p:sp>
      <p:sp>
        <p:nvSpPr>
          <p:cNvPr id="834" name="Google Shape;834;p45"/>
          <p:cNvSpPr/>
          <p:nvPr/>
        </p:nvSpPr>
        <p:spPr>
          <a:xfrm>
            <a:off x="758733" y="3718603"/>
            <a:ext cx="3637053" cy="1820186"/>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kernels</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3051FF"/>
                </a:solidFill>
                <a:latin typeface="Consolas"/>
                <a:ea typeface="Consolas"/>
                <a:cs typeface="Consolas"/>
                <a:sym typeface="Consolas"/>
              </a:rPr>
              <a:t>	do</a:t>
            </a:r>
            <a:r>
              <a:rPr b="0" i="0" lang="en-US" sz="1400" u="none" cap="none" strike="noStrike">
                <a:solidFill>
                  <a:schemeClr val="dk2"/>
                </a:solidFill>
                <a:latin typeface="Consolas"/>
                <a:ea typeface="Consolas"/>
                <a:cs typeface="Consolas"/>
                <a:sym typeface="Consolas"/>
              </a:rPr>
              <a:t> i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b="0" i="0" lang="en-US" sz="1400" u="none" cap="none" strike="noStrike">
                <a:solidFill>
                  <a:srgbClr val="00B050"/>
                </a:solidFill>
                <a:latin typeface="Consolas"/>
                <a:ea typeface="Consolas"/>
                <a:cs typeface="Consolas"/>
                <a:sym typeface="Consolas"/>
              </a:rPr>
              <a:t>		</a:t>
            </a:r>
            <a:r>
              <a:rPr b="0" i="0" lang="en-US" sz="1400" u="none" cap="none" strike="noStrike">
                <a:solidFill>
                  <a:schemeClr val="dk2"/>
                </a:solidFill>
                <a:latin typeface="Consolas"/>
                <a:ea typeface="Consolas"/>
                <a:cs typeface="Consolas"/>
                <a:sym typeface="Consolas"/>
              </a:rPr>
              <a:t>a(i) = </a:t>
            </a:r>
            <a:r>
              <a:rPr b="0" i="0" lang="en-US" sz="1400" u="none" cap="none" strike="noStrike">
                <a:solidFill>
                  <a:srgbClr val="FF8738"/>
                </a:solidFill>
                <a:latin typeface="Consolas"/>
                <a:ea typeface="Consolas"/>
                <a:cs typeface="Consolas"/>
                <a:sym typeface="Consolas"/>
              </a:rPr>
              <a:t>0</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t/>
            </a:r>
            <a:endParaRPr b="0" i="0" sz="1400" u="none" cap="none" strike="noStrike">
              <a:solidFill>
                <a:srgbClr val="00B05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3051FF"/>
                </a:solidFill>
                <a:latin typeface="Consolas"/>
                <a:ea typeface="Consolas"/>
                <a:cs typeface="Consolas"/>
                <a:sym typeface="Consolas"/>
              </a:rPr>
              <a:t>	do</a:t>
            </a:r>
            <a:r>
              <a:rPr b="0" i="0" lang="en-US" sz="1400" u="none" cap="none" strike="noStrike">
                <a:solidFill>
                  <a:schemeClr val="dk2"/>
                </a:solidFill>
                <a:latin typeface="Consolas"/>
                <a:ea typeface="Consolas"/>
                <a:cs typeface="Consolas"/>
                <a:sym typeface="Consolas"/>
              </a:rPr>
              <a:t> j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M</a:t>
            </a:r>
            <a:endParaRPr/>
          </a:p>
          <a:p>
            <a:pPr indent="0" lvl="0" marL="0" marR="0" rtl="0" algn="l">
              <a:lnSpc>
                <a:spcPct val="90000"/>
              </a:lnSpc>
              <a:spcBef>
                <a:spcPts val="0"/>
              </a:spcBef>
              <a:spcAft>
                <a:spcPts val="0"/>
              </a:spcAft>
              <a:buNone/>
            </a:pPr>
            <a:r>
              <a:rPr b="0" i="0" lang="en-US" sz="1400" u="none" cap="none" strike="noStrike">
                <a:solidFill>
                  <a:srgbClr val="00B050"/>
                </a:solidFill>
                <a:latin typeface="Consolas"/>
                <a:ea typeface="Consolas"/>
                <a:cs typeface="Consolas"/>
                <a:sym typeface="Consolas"/>
              </a:rPr>
              <a:t>		</a:t>
            </a:r>
            <a:r>
              <a:rPr b="0" i="0" lang="en-US" sz="1400" u="none" cap="none" strike="noStrike">
                <a:solidFill>
                  <a:schemeClr val="dk2"/>
                </a:solidFill>
                <a:latin typeface="Consolas"/>
                <a:ea typeface="Consolas"/>
                <a:cs typeface="Consolas"/>
                <a:sym typeface="Consolas"/>
              </a:rPr>
              <a:t>b(j) = </a:t>
            </a:r>
            <a:r>
              <a:rPr b="0" i="0" lang="en-US" sz="1400" u="none" cap="none" strike="noStrike">
                <a:solidFill>
                  <a:srgbClr val="FF8738"/>
                </a:solidFill>
                <a:latin typeface="Consolas"/>
                <a:ea typeface="Consolas"/>
                <a:cs typeface="Consolas"/>
                <a:sym typeface="Consolas"/>
              </a:rPr>
              <a:t>0</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3051FF"/>
                </a:solidFill>
                <a:latin typeface="Consolas"/>
                <a:ea typeface="Consolas"/>
                <a:cs typeface="Consolas"/>
                <a:sym typeface="Consolas"/>
              </a:rPr>
              <a:t>	end do</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end kernels</a:t>
            </a:r>
            <a:endParaRPr b="0" i="0" sz="1400" u="none" cap="none" strike="noStrike">
              <a:solidFill>
                <a:schemeClr val="dk2"/>
              </a:solidFill>
              <a:latin typeface="Consolas"/>
              <a:ea typeface="Consolas"/>
              <a:cs typeface="Consolas"/>
              <a:sym typeface="Consolas"/>
            </a:endParaRPr>
          </a:p>
        </p:txBody>
      </p:sp>
      <p:sp>
        <p:nvSpPr>
          <p:cNvPr id="835" name="Google Shape;835;p45"/>
          <p:cNvSpPr/>
          <p:nvPr/>
        </p:nvSpPr>
        <p:spPr>
          <a:xfrm rot="-5400000">
            <a:off x="-328237" y="4462464"/>
            <a:ext cx="1857378" cy="333375"/>
          </a:xfrm>
          <a:prstGeom prst="snip2SameRect">
            <a:avLst>
              <a:gd fmla="val 16667" name="adj1"/>
              <a:gd fmla="val 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Fortran</a:t>
            </a:r>
            <a:endParaRPr/>
          </a:p>
        </p:txBody>
      </p:sp>
      <p:sp>
        <p:nvSpPr>
          <p:cNvPr id="836" name="Google Shape;836;p45"/>
          <p:cNvSpPr/>
          <p:nvPr/>
        </p:nvSpPr>
        <p:spPr>
          <a:xfrm>
            <a:off x="758733" y="1713493"/>
            <a:ext cx="3637053" cy="182018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kernels</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rgbClr val="064CB7"/>
                </a:solidFill>
                <a:latin typeface="Consolas"/>
                <a:ea typeface="Consolas"/>
                <a:cs typeface="Consolas"/>
                <a:sym typeface="Consolas"/>
              </a:rPr>
              <a:t>	</a:t>
            </a:r>
            <a:r>
              <a:rPr b="0" i="0" lang="en-US" sz="1400" u="none" cap="none" strike="noStrike">
                <a:solidFill>
                  <a:srgbClr val="3051FF"/>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i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i &lt; N; i</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rgbClr val="00B050"/>
                </a:solidFill>
                <a:latin typeface="Consolas"/>
                <a:ea typeface="Consolas"/>
                <a:cs typeface="Consolas"/>
                <a:sym typeface="Consolas"/>
              </a:rPr>
              <a:t>		</a:t>
            </a:r>
            <a:r>
              <a:rPr b="0" i="0" lang="en-US" sz="1400" u="none" cap="none" strike="noStrike">
                <a:solidFill>
                  <a:schemeClr val="dk2"/>
                </a:solidFill>
                <a:latin typeface="Consolas"/>
                <a:ea typeface="Consolas"/>
                <a:cs typeface="Consolas"/>
                <a:sym typeface="Consolas"/>
              </a:rPr>
              <a:t>a[i]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rgbClr val="00B050"/>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400" u="none" cap="none" strike="noStrike">
                <a:solidFill>
                  <a:srgbClr val="064CB7"/>
                </a:solidFill>
                <a:latin typeface="Consolas"/>
                <a:ea typeface="Consolas"/>
                <a:cs typeface="Consolas"/>
                <a:sym typeface="Consolas"/>
              </a:rPr>
              <a:t>	</a:t>
            </a:r>
            <a:r>
              <a:rPr b="0" i="0" lang="en-US" sz="1400" u="none" cap="none" strike="noStrike">
                <a:solidFill>
                  <a:srgbClr val="3051FF"/>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j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j &lt; M; j</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rgbClr val="00B050"/>
                </a:solidFill>
                <a:latin typeface="Consolas"/>
                <a:ea typeface="Consolas"/>
                <a:cs typeface="Consolas"/>
                <a:sym typeface="Consolas"/>
              </a:rPr>
              <a:t>		</a:t>
            </a:r>
            <a:r>
              <a:rPr b="0" i="0" lang="en-US" sz="1400" u="none" cap="none" strike="noStrike">
                <a:solidFill>
                  <a:schemeClr val="dk2"/>
                </a:solidFill>
                <a:latin typeface="Consolas"/>
                <a:ea typeface="Consolas"/>
                <a:cs typeface="Consolas"/>
                <a:sym typeface="Consolas"/>
              </a:rPr>
              <a:t> b[j]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p:txBody>
      </p:sp>
      <p:sp>
        <p:nvSpPr>
          <p:cNvPr id="837" name="Google Shape;837;p45"/>
          <p:cNvSpPr/>
          <p:nvPr/>
        </p:nvSpPr>
        <p:spPr>
          <a:xfrm rot="-5400000">
            <a:off x="-328271" y="2457321"/>
            <a:ext cx="1857444" cy="333375"/>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C/C++</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animEffect filter="fade" transition="in">
                                      <p:cBhvr>
                                        <p:cTn dur="500"/>
                                        <p:tgtEl>
                                          <p:spTgt spid="8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1" st="1"/>
                                            </p:txEl>
                                          </p:spTgt>
                                        </p:tgtEl>
                                        <p:attrNameLst>
                                          <p:attrName>style.visibility</p:attrName>
                                        </p:attrNameLst>
                                      </p:cBhvr>
                                      <p:to>
                                        <p:strVal val="visible"/>
                                      </p:to>
                                    </p:set>
                                    <p:animEffect filter="fade" transition="in">
                                      <p:cBhvr>
                                        <p:cTn dur="500"/>
                                        <p:tgtEl>
                                          <p:spTgt spid="8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2" st="2"/>
                                            </p:txEl>
                                          </p:spTgt>
                                        </p:tgtEl>
                                        <p:attrNameLst>
                                          <p:attrName>style.visibility</p:attrName>
                                        </p:attrNameLst>
                                      </p:cBhvr>
                                      <p:to>
                                        <p:strVal val="visible"/>
                                      </p:to>
                                    </p:set>
                                    <p:animEffect filter="fade" transition="in">
                                      <p:cBhvr>
                                        <p:cTn dur="500"/>
                                        <p:tgtEl>
                                          <p:spTgt spid="8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3" st="3"/>
                                            </p:txEl>
                                          </p:spTgt>
                                        </p:tgtEl>
                                        <p:attrNameLst>
                                          <p:attrName>style.visibility</p:attrName>
                                        </p:attrNameLst>
                                      </p:cBhvr>
                                      <p:to>
                                        <p:strVal val="visible"/>
                                      </p:to>
                                    </p:set>
                                    <p:animEffect filter="fade" transition="in">
                                      <p:cBhvr>
                                        <p:cTn dur="500"/>
                                        <p:tgtEl>
                                          <p:spTgt spid="83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6"/>
          <p:cNvSpPr txBox="1"/>
          <p:nvPr/>
        </p:nvSpPr>
        <p:spPr>
          <a:xfrm>
            <a:off x="419641" y="2013532"/>
            <a:ext cx="4333766" cy="358251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a:t>
            </a:r>
            <a:r>
              <a:rPr b="1" i="0" lang="en-US" sz="1800" u="none" cap="none" strike="noStrike">
                <a:solidFill>
                  <a:srgbClr val="8E4000"/>
                </a:solidFill>
                <a:latin typeface="Consolas"/>
                <a:ea typeface="Consolas"/>
                <a:cs typeface="Consolas"/>
                <a:sym typeface="Consolas"/>
              </a:rPr>
              <a:t>kernels</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40A459"/>
                </a:solidFill>
                <a:latin typeface="Consolas"/>
                <a:ea typeface="Consolas"/>
                <a:cs typeface="Consolas"/>
                <a:sym typeface="Consolas"/>
              </a:rPr>
              <a:t>// Do Something</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M; i++)</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40A459"/>
                </a:solidFill>
                <a:latin typeface="Consolas"/>
                <a:ea typeface="Consolas"/>
                <a:cs typeface="Consolas"/>
                <a:sym typeface="Consolas"/>
              </a:rPr>
              <a:t>// Do Something Else</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844" name="Google Shape;844;p4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EXPRESSING PARALLELISM</a:t>
            </a:r>
            <a:endParaRPr/>
          </a:p>
        </p:txBody>
      </p:sp>
      <p:sp>
        <p:nvSpPr>
          <p:cNvPr id="845" name="Google Shape;845;p4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Compiler generated parallelism</a:t>
            </a:r>
            <a:endParaRPr/>
          </a:p>
        </p:txBody>
      </p:sp>
      <p:grpSp>
        <p:nvGrpSpPr>
          <p:cNvPr id="846" name="Google Shape;846;p46"/>
          <p:cNvGrpSpPr/>
          <p:nvPr/>
        </p:nvGrpSpPr>
        <p:grpSpPr>
          <a:xfrm>
            <a:off x="5530360" y="1493334"/>
            <a:ext cx="2473377" cy="1243084"/>
            <a:chOff x="5538866" y="1245283"/>
            <a:chExt cx="2473377" cy="1243084"/>
          </a:xfrm>
        </p:grpSpPr>
        <p:sp>
          <p:nvSpPr>
            <p:cNvPr id="847" name="Google Shape;847;p4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848" name="Google Shape;848;p46"/>
            <p:cNvCxnSpPr>
              <a:endCxn id="847"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sp>
        <p:nvSpPr>
          <p:cNvPr id="849" name="Google Shape;849;p46"/>
          <p:cNvSpPr/>
          <p:nvPr/>
        </p:nvSpPr>
        <p:spPr>
          <a:xfrm>
            <a:off x="4635796" y="1493334"/>
            <a:ext cx="717064" cy="3858682"/>
          </a:xfrm>
          <a:prstGeom prst="leftBrace">
            <a:avLst>
              <a:gd fmla="val 8333" name="adj1"/>
              <a:gd fmla="val 37664"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850" name="Google Shape;850;p46"/>
          <p:cNvCxnSpPr/>
          <p:nvPr/>
        </p:nvCxnSpPr>
        <p:spPr>
          <a:xfrm>
            <a:off x="6496313"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51" name="Google Shape;851;p46"/>
          <p:cNvCxnSpPr/>
          <p:nvPr/>
        </p:nvCxnSpPr>
        <p:spPr>
          <a:xfrm>
            <a:off x="7045008"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52" name="Google Shape;852;p46"/>
          <p:cNvCxnSpPr/>
          <p:nvPr/>
        </p:nvCxnSpPr>
        <p:spPr>
          <a:xfrm>
            <a:off x="6225579"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53" name="Google Shape;853;p46"/>
          <p:cNvCxnSpPr/>
          <p:nvPr/>
        </p:nvCxnSpPr>
        <p:spPr>
          <a:xfrm>
            <a:off x="7319992"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54" name="Google Shape;854;p46"/>
          <p:cNvCxnSpPr/>
          <p:nvPr/>
        </p:nvCxnSpPr>
        <p:spPr>
          <a:xfrm>
            <a:off x="5955840"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55" name="Google Shape;855;p46"/>
          <p:cNvCxnSpPr/>
          <p:nvPr/>
        </p:nvCxnSpPr>
        <p:spPr>
          <a:xfrm>
            <a:off x="7594975" y="1558049"/>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856" name="Google Shape;856;p46"/>
          <p:cNvGrpSpPr/>
          <p:nvPr/>
        </p:nvGrpSpPr>
        <p:grpSpPr>
          <a:xfrm>
            <a:off x="8099190" y="1493334"/>
            <a:ext cx="2473377" cy="1243084"/>
            <a:chOff x="5538866" y="1245283"/>
            <a:chExt cx="2473377" cy="1243084"/>
          </a:xfrm>
        </p:grpSpPr>
        <p:sp>
          <p:nvSpPr>
            <p:cNvPr id="857" name="Google Shape;857;p4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858" name="Google Shape;858;p46"/>
            <p:cNvCxnSpPr>
              <a:endCxn id="857"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859" name="Google Shape;859;p46"/>
          <p:cNvCxnSpPr/>
          <p:nvPr/>
        </p:nvCxnSpPr>
        <p:spPr>
          <a:xfrm>
            <a:off x="9065143"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60" name="Google Shape;860;p46"/>
          <p:cNvCxnSpPr/>
          <p:nvPr/>
        </p:nvCxnSpPr>
        <p:spPr>
          <a:xfrm>
            <a:off x="9613838"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61" name="Google Shape;861;p46"/>
          <p:cNvCxnSpPr/>
          <p:nvPr/>
        </p:nvCxnSpPr>
        <p:spPr>
          <a:xfrm>
            <a:off x="8794409"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62" name="Google Shape;862;p46"/>
          <p:cNvCxnSpPr/>
          <p:nvPr/>
        </p:nvCxnSpPr>
        <p:spPr>
          <a:xfrm>
            <a:off x="9888822"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63" name="Google Shape;863;p46"/>
          <p:cNvCxnSpPr/>
          <p:nvPr/>
        </p:nvCxnSpPr>
        <p:spPr>
          <a:xfrm>
            <a:off x="8524670" y="1558049"/>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64" name="Google Shape;864;p46"/>
          <p:cNvCxnSpPr/>
          <p:nvPr/>
        </p:nvCxnSpPr>
        <p:spPr>
          <a:xfrm>
            <a:off x="10163805" y="1558049"/>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865" name="Google Shape;865;p46"/>
          <p:cNvGrpSpPr/>
          <p:nvPr/>
        </p:nvGrpSpPr>
        <p:grpSpPr>
          <a:xfrm>
            <a:off x="5530358" y="2801133"/>
            <a:ext cx="2473377" cy="1243084"/>
            <a:chOff x="5538866" y="1245283"/>
            <a:chExt cx="2473377" cy="1243084"/>
          </a:xfrm>
        </p:grpSpPr>
        <p:sp>
          <p:nvSpPr>
            <p:cNvPr id="866" name="Google Shape;866;p4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867" name="Google Shape;867;p46"/>
            <p:cNvCxnSpPr>
              <a:endCxn id="866"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868" name="Google Shape;868;p46"/>
          <p:cNvCxnSpPr/>
          <p:nvPr/>
        </p:nvCxnSpPr>
        <p:spPr>
          <a:xfrm>
            <a:off x="6496311"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69" name="Google Shape;869;p46"/>
          <p:cNvCxnSpPr/>
          <p:nvPr/>
        </p:nvCxnSpPr>
        <p:spPr>
          <a:xfrm>
            <a:off x="7045006"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70" name="Google Shape;870;p46"/>
          <p:cNvCxnSpPr/>
          <p:nvPr/>
        </p:nvCxnSpPr>
        <p:spPr>
          <a:xfrm>
            <a:off x="6225577"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71" name="Google Shape;871;p46"/>
          <p:cNvCxnSpPr/>
          <p:nvPr/>
        </p:nvCxnSpPr>
        <p:spPr>
          <a:xfrm>
            <a:off x="7319990"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72" name="Google Shape;872;p46"/>
          <p:cNvCxnSpPr/>
          <p:nvPr/>
        </p:nvCxnSpPr>
        <p:spPr>
          <a:xfrm>
            <a:off x="5955838"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73" name="Google Shape;873;p46"/>
          <p:cNvCxnSpPr/>
          <p:nvPr/>
        </p:nvCxnSpPr>
        <p:spPr>
          <a:xfrm>
            <a:off x="7594973" y="2865848"/>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874" name="Google Shape;874;p46"/>
          <p:cNvGrpSpPr/>
          <p:nvPr/>
        </p:nvGrpSpPr>
        <p:grpSpPr>
          <a:xfrm>
            <a:off x="8099189" y="2801951"/>
            <a:ext cx="2473377" cy="1242266"/>
            <a:chOff x="5538866" y="1245283"/>
            <a:chExt cx="2473377" cy="1243084"/>
          </a:xfrm>
        </p:grpSpPr>
        <p:sp>
          <p:nvSpPr>
            <p:cNvPr id="875" name="Google Shape;875;p4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876" name="Google Shape;876;p46"/>
            <p:cNvCxnSpPr>
              <a:endCxn id="875"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877" name="Google Shape;877;p46"/>
          <p:cNvCxnSpPr/>
          <p:nvPr/>
        </p:nvCxnSpPr>
        <p:spPr>
          <a:xfrm>
            <a:off x="9065142"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78" name="Google Shape;878;p46"/>
          <p:cNvCxnSpPr/>
          <p:nvPr/>
        </p:nvCxnSpPr>
        <p:spPr>
          <a:xfrm>
            <a:off x="9613837"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79" name="Google Shape;879;p46"/>
          <p:cNvCxnSpPr/>
          <p:nvPr/>
        </p:nvCxnSpPr>
        <p:spPr>
          <a:xfrm>
            <a:off x="8794408"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80" name="Google Shape;880;p46"/>
          <p:cNvCxnSpPr/>
          <p:nvPr/>
        </p:nvCxnSpPr>
        <p:spPr>
          <a:xfrm>
            <a:off x="9888821"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81" name="Google Shape;881;p46"/>
          <p:cNvCxnSpPr/>
          <p:nvPr/>
        </p:nvCxnSpPr>
        <p:spPr>
          <a:xfrm>
            <a:off x="8524669"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82" name="Google Shape;882;p46"/>
          <p:cNvCxnSpPr/>
          <p:nvPr/>
        </p:nvCxnSpPr>
        <p:spPr>
          <a:xfrm>
            <a:off x="10163804" y="2866666"/>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883" name="Google Shape;883;p46"/>
          <p:cNvGrpSpPr/>
          <p:nvPr/>
        </p:nvGrpSpPr>
        <p:grpSpPr>
          <a:xfrm>
            <a:off x="5530358" y="4108932"/>
            <a:ext cx="2473377" cy="1243084"/>
            <a:chOff x="5538866" y="1245283"/>
            <a:chExt cx="2473377" cy="1243084"/>
          </a:xfrm>
        </p:grpSpPr>
        <p:sp>
          <p:nvSpPr>
            <p:cNvPr id="884" name="Google Shape;884;p4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885" name="Google Shape;885;p46"/>
            <p:cNvCxnSpPr>
              <a:endCxn id="884"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886" name="Google Shape;886;p46"/>
          <p:cNvCxnSpPr/>
          <p:nvPr/>
        </p:nvCxnSpPr>
        <p:spPr>
          <a:xfrm>
            <a:off x="6496311"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87" name="Google Shape;887;p46"/>
          <p:cNvCxnSpPr/>
          <p:nvPr/>
        </p:nvCxnSpPr>
        <p:spPr>
          <a:xfrm>
            <a:off x="7045006"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88" name="Google Shape;888;p46"/>
          <p:cNvCxnSpPr/>
          <p:nvPr/>
        </p:nvCxnSpPr>
        <p:spPr>
          <a:xfrm>
            <a:off x="6225577"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89" name="Google Shape;889;p46"/>
          <p:cNvCxnSpPr/>
          <p:nvPr/>
        </p:nvCxnSpPr>
        <p:spPr>
          <a:xfrm>
            <a:off x="7319990"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90" name="Google Shape;890;p46"/>
          <p:cNvCxnSpPr/>
          <p:nvPr/>
        </p:nvCxnSpPr>
        <p:spPr>
          <a:xfrm>
            <a:off x="5955838"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91" name="Google Shape;891;p46"/>
          <p:cNvCxnSpPr/>
          <p:nvPr/>
        </p:nvCxnSpPr>
        <p:spPr>
          <a:xfrm>
            <a:off x="7594973" y="4173647"/>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892" name="Google Shape;892;p46"/>
          <p:cNvGrpSpPr/>
          <p:nvPr/>
        </p:nvGrpSpPr>
        <p:grpSpPr>
          <a:xfrm>
            <a:off x="8099188" y="4108932"/>
            <a:ext cx="2473377" cy="1243084"/>
            <a:chOff x="5538866" y="1245283"/>
            <a:chExt cx="2473377" cy="1243084"/>
          </a:xfrm>
        </p:grpSpPr>
        <p:sp>
          <p:nvSpPr>
            <p:cNvPr id="893" name="Google Shape;893;p4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894" name="Google Shape;894;p46"/>
            <p:cNvCxnSpPr>
              <a:endCxn id="893"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895" name="Google Shape;895;p46"/>
          <p:cNvCxnSpPr/>
          <p:nvPr/>
        </p:nvCxnSpPr>
        <p:spPr>
          <a:xfrm>
            <a:off x="9065141"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96" name="Google Shape;896;p46"/>
          <p:cNvCxnSpPr/>
          <p:nvPr/>
        </p:nvCxnSpPr>
        <p:spPr>
          <a:xfrm>
            <a:off x="9613836"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97" name="Google Shape;897;p46"/>
          <p:cNvCxnSpPr/>
          <p:nvPr/>
        </p:nvCxnSpPr>
        <p:spPr>
          <a:xfrm>
            <a:off x="8794407"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98" name="Google Shape;898;p46"/>
          <p:cNvCxnSpPr/>
          <p:nvPr/>
        </p:nvCxnSpPr>
        <p:spPr>
          <a:xfrm>
            <a:off x="9888820"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899" name="Google Shape;899;p46"/>
          <p:cNvCxnSpPr/>
          <p:nvPr/>
        </p:nvCxnSpPr>
        <p:spPr>
          <a:xfrm>
            <a:off x="8524668"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00" name="Google Shape;900;p46"/>
          <p:cNvCxnSpPr/>
          <p:nvPr/>
        </p:nvCxnSpPr>
        <p:spPr>
          <a:xfrm>
            <a:off x="10163803" y="4173647"/>
            <a:ext cx="1" cy="1178369"/>
          </a:xfrm>
          <a:prstGeom prst="straightConnector1">
            <a:avLst/>
          </a:prstGeom>
          <a:noFill/>
          <a:ln cap="flat" cmpd="sng" w="76200">
            <a:solidFill>
              <a:schemeClr val="lt2"/>
            </a:solidFill>
            <a:prstDash val="solid"/>
            <a:round/>
            <a:headEnd len="sm" w="sm" type="none"/>
            <a:tailEnd len="med" w="med" type="triangle"/>
          </a:ln>
        </p:spPr>
      </p:cxnSp>
      <p:sp>
        <p:nvSpPr>
          <p:cNvPr id="901" name="Google Shape;901;p46"/>
          <p:cNvSpPr txBox="1"/>
          <p:nvPr/>
        </p:nvSpPr>
        <p:spPr>
          <a:xfrm>
            <a:off x="1406578" y="4929269"/>
            <a:ext cx="3346480"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With the </a:t>
            </a:r>
            <a:r>
              <a:rPr b="1" i="1" lang="en-US" sz="2400" u="none" cap="none" strike="noStrike">
                <a:solidFill>
                  <a:schemeClr val="lt2"/>
                </a:solidFill>
                <a:latin typeface="Arial"/>
                <a:ea typeface="Arial"/>
                <a:cs typeface="Arial"/>
                <a:sym typeface="Arial"/>
              </a:rPr>
              <a:t>kernels</a:t>
            </a:r>
            <a:r>
              <a:rPr b="0" i="0" lang="en-US" sz="2400" u="none" cap="none" strike="noStrike">
                <a:solidFill>
                  <a:schemeClr val="dk2"/>
                </a:solidFill>
                <a:latin typeface="Arial"/>
                <a:ea typeface="Arial"/>
                <a:cs typeface="Arial"/>
                <a:sym typeface="Arial"/>
              </a:rPr>
              <a:t> directive, the </a:t>
            </a:r>
            <a:r>
              <a:rPr b="1" i="1" lang="en-US" sz="2400" u="none" cap="none" strike="noStrike">
                <a:solidFill>
                  <a:schemeClr val="lt2"/>
                </a:solidFill>
                <a:latin typeface="Arial"/>
                <a:ea typeface="Arial"/>
                <a:cs typeface="Arial"/>
                <a:sym typeface="Arial"/>
              </a:rPr>
              <a:t>loop</a:t>
            </a:r>
            <a:r>
              <a:rPr b="0" i="0" lang="en-US" sz="2400" u="none" cap="none" strike="noStrike">
                <a:solidFill>
                  <a:schemeClr val="dk2"/>
                </a:solidFill>
                <a:latin typeface="Arial"/>
                <a:ea typeface="Arial"/>
                <a:cs typeface="Arial"/>
                <a:sym typeface="Arial"/>
              </a:rPr>
              <a:t> directive is implied.</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49"/>
                                        </p:tgtEl>
                                        <p:attrNameLst>
                                          <p:attrName>style.visibility</p:attrName>
                                        </p:attrNameLst>
                                      </p:cBhvr>
                                      <p:to>
                                        <p:strVal val="visible"/>
                                      </p:to>
                                    </p:set>
                                    <p:anim calcmode="lin" valueType="num">
                                      <p:cBhvr additive="base">
                                        <p:cTn dur="500"/>
                                        <p:tgtEl>
                                          <p:spTgt spid="849"/>
                                        </p:tgtEl>
                                        <p:attrNameLst>
                                          <p:attrName>ppt_w</p:attrName>
                                        </p:attrNameLst>
                                      </p:cBhvr>
                                      <p:tavLst>
                                        <p:tav fmla="" tm="0">
                                          <p:val>
                                            <p:strVal val="0"/>
                                          </p:val>
                                        </p:tav>
                                        <p:tav fmla="" tm="100000">
                                          <p:val>
                                            <p:strVal val="#ppt_w"/>
                                          </p:val>
                                        </p:tav>
                                      </p:tavLst>
                                    </p:anim>
                                    <p:anim calcmode="lin" valueType="num">
                                      <p:cBhvr additive="base">
                                        <p:cTn dur="500"/>
                                        <p:tgtEl>
                                          <p:spTgt spid="84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5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5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5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5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500"/>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5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5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5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5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500"/>
                                        <p:tgtEl>
                                          <p:spTgt spid="874"/>
                                        </p:tgtEl>
                                      </p:cBhvr>
                                    </p:animEffect>
                                  </p:childTnLst>
                                </p:cTn>
                              </p:par>
                              <p:par>
                                <p:cTn fill="hold" nodeType="with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5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5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5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500"/>
                                        <p:tgtEl>
                                          <p:spTgt spid="887"/>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5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5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5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5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5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5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500"/>
                                        <p:tgtEl>
                                          <p:spTgt spid="9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01"/>
                                        </p:tgtEl>
                                      </p:cBhvr>
                                    </p:animEffect>
                                    <p:set>
                                      <p:cBhvr>
                                        <p:cTn dur="1" fill="hold">
                                          <p:stCondLst>
                                            <p:cond delay="500"/>
                                          </p:stCondLst>
                                        </p:cTn>
                                        <p:tgtEl>
                                          <p:spTgt spid="901"/>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23" presetSubtype="32">
                                  <p:stCondLst>
                                    <p:cond delay="0"/>
                                  </p:stCondLst>
                                  <p:childTnLst>
                                    <p:anim calcmode="lin" valueType="num">
                                      <p:cBhvr additive="base">
                                        <p:cTn dur="500"/>
                                        <p:tgtEl>
                                          <p:spTgt spid="849"/>
                                        </p:tgtEl>
                                        <p:attrNameLst>
                                          <p:attrName>ppt_w</p:attrName>
                                        </p:attrNameLst>
                                      </p:cBhvr>
                                      <p:tavLst>
                                        <p:tav fmla="" tm="0">
                                          <p:val>
                                            <p:strVal val="#ppt_w"/>
                                          </p:val>
                                        </p:tav>
                                        <p:tav fmla="" tm="100000">
                                          <p:val>
                                            <p:strVal val="0"/>
                                          </p:val>
                                        </p:tav>
                                      </p:tavLst>
                                    </p:anim>
                                    <p:anim calcmode="lin" valueType="num">
                                      <p:cBhvr additive="base">
                                        <p:cTn dur="500"/>
                                        <p:tgtEl>
                                          <p:spTgt spid="849"/>
                                        </p:tgtEl>
                                        <p:attrNameLst>
                                          <p:attrName>ppt_h</p:attrName>
                                        </p:attrNameLst>
                                      </p:cBhvr>
                                      <p:tavLst>
                                        <p:tav fmla="" tm="0">
                                          <p:val>
                                            <p:strVal val="#ppt_h"/>
                                          </p:val>
                                        </p:tav>
                                        <p:tav fmla="" tm="100000">
                                          <p:val>
                                            <p:strVal val="0"/>
                                          </p:val>
                                        </p:tav>
                                      </p:tavLst>
                                    </p:anim>
                                    <p:set>
                                      <p:cBhvr>
                                        <p:cTn dur="1" fill="hold">
                                          <p:stCondLst>
                                            <p:cond delay="500"/>
                                          </p:stCondLst>
                                        </p:cTn>
                                        <p:tgtEl>
                                          <p:spTgt spid="849"/>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846"/>
                                        </p:tgtEl>
                                      </p:cBhvr>
                                    </p:animEffect>
                                    <p:set>
                                      <p:cBhvr>
                                        <p:cTn dur="1" fill="hold">
                                          <p:stCondLst>
                                            <p:cond delay="500"/>
                                          </p:stCondLst>
                                        </p:cTn>
                                        <p:tgtEl>
                                          <p:spTgt spid="8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50"/>
                                        </p:tgtEl>
                                      </p:cBhvr>
                                    </p:animEffect>
                                    <p:set>
                                      <p:cBhvr>
                                        <p:cTn dur="1" fill="hold">
                                          <p:stCondLst>
                                            <p:cond delay="500"/>
                                          </p:stCondLst>
                                        </p:cTn>
                                        <p:tgtEl>
                                          <p:spTgt spid="8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51"/>
                                        </p:tgtEl>
                                      </p:cBhvr>
                                    </p:animEffect>
                                    <p:set>
                                      <p:cBhvr>
                                        <p:cTn dur="1" fill="hold">
                                          <p:stCondLst>
                                            <p:cond delay="500"/>
                                          </p:stCondLst>
                                        </p:cTn>
                                        <p:tgtEl>
                                          <p:spTgt spid="8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52"/>
                                        </p:tgtEl>
                                      </p:cBhvr>
                                    </p:animEffect>
                                    <p:set>
                                      <p:cBhvr>
                                        <p:cTn dur="1" fill="hold">
                                          <p:stCondLst>
                                            <p:cond delay="500"/>
                                          </p:stCondLst>
                                        </p:cTn>
                                        <p:tgtEl>
                                          <p:spTgt spid="8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53"/>
                                        </p:tgtEl>
                                      </p:cBhvr>
                                    </p:animEffect>
                                    <p:set>
                                      <p:cBhvr>
                                        <p:cTn dur="1" fill="hold">
                                          <p:stCondLst>
                                            <p:cond delay="500"/>
                                          </p:stCondLst>
                                        </p:cTn>
                                        <p:tgtEl>
                                          <p:spTgt spid="8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54"/>
                                        </p:tgtEl>
                                      </p:cBhvr>
                                    </p:animEffect>
                                    <p:set>
                                      <p:cBhvr>
                                        <p:cTn dur="1" fill="hold">
                                          <p:stCondLst>
                                            <p:cond delay="500"/>
                                          </p:stCondLst>
                                        </p:cTn>
                                        <p:tgtEl>
                                          <p:spTgt spid="8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55"/>
                                        </p:tgtEl>
                                      </p:cBhvr>
                                    </p:animEffect>
                                    <p:set>
                                      <p:cBhvr>
                                        <p:cTn dur="1" fill="hold">
                                          <p:stCondLst>
                                            <p:cond delay="500"/>
                                          </p:stCondLst>
                                        </p:cTn>
                                        <p:tgtEl>
                                          <p:spTgt spid="8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56"/>
                                        </p:tgtEl>
                                      </p:cBhvr>
                                    </p:animEffect>
                                    <p:set>
                                      <p:cBhvr>
                                        <p:cTn dur="1" fill="hold">
                                          <p:stCondLst>
                                            <p:cond delay="500"/>
                                          </p:stCondLst>
                                        </p:cTn>
                                        <p:tgtEl>
                                          <p:spTgt spid="8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59"/>
                                        </p:tgtEl>
                                      </p:cBhvr>
                                    </p:animEffect>
                                    <p:set>
                                      <p:cBhvr>
                                        <p:cTn dur="1" fill="hold">
                                          <p:stCondLst>
                                            <p:cond delay="500"/>
                                          </p:stCondLst>
                                        </p:cTn>
                                        <p:tgtEl>
                                          <p:spTgt spid="8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60"/>
                                        </p:tgtEl>
                                      </p:cBhvr>
                                    </p:animEffect>
                                    <p:set>
                                      <p:cBhvr>
                                        <p:cTn dur="1" fill="hold">
                                          <p:stCondLst>
                                            <p:cond delay="500"/>
                                          </p:stCondLst>
                                        </p:cTn>
                                        <p:tgtEl>
                                          <p:spTgt spid="8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61"/>
                                        </p:tgtEl>
                                      </p:cBhvr>
                                    </p:animEffect>
                                    <p:set>
                                      <p:cBhvr>
                                        <p:cTn dur="1" fill="hold">
                                          <p:stCondLst>
                                            <p:cond delay="500"/>
                                          </p:stCondLst>
                                        </p:cTn>
                                        <p:tgtEl>
                                          <p:spTgt spid="8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62"/>
                                        </p:tgtEl>
                                      </p:cBhvr>
                                    </p:animEffect>
                                    <p:set>
                                      <p:cBhvr>
                                        <p:cTn dur="1" fill="hold">
                                          <p:stCondLst>
                                            <p:cond delay="500"/>
                                          </p:stCondLst>
                                        </p:cTn>
                                        <p:tgtEl>
                                          <p:spTgt spid="8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63"/>
                                        </p:tgtEl>
                                      </p:cBhvr>
                                    </p:animEffect>
                                    <p:set>
                                      <p:cBhvr>
                                        <p:cTn dur="1" fill="hold">
                                          <p:stCondLst>
                                            <p:cond delay="500"/>
                                          </p:stCondLst>
                                        </p:cTn>
                                        <p:tgtEl>
                                          <p:spTgt spid="8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64"/>
                                        </p:tgtEl>
                                      </p:cBhvr>
                                    </p:animEffect>
                                    <p:set>
                                      <p:cBhvr>
                                        <p:cTn dur="1" fill="hold">
                                          <p:stCondLst>
                                            <p:cond delay="500"/>
                                          </p:stCondLst>
                                        </p:cTn>
                                        <p:tgtEl>
                                          <p:spTgt spid="8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65"/>
                                        </p:tgtEl>
                                      </p:cBhvr>
                                    </p:animEffect>
                                    <p:set>
                                      <p:cBhvr>
                                        <p:cTn dur="1" fill="hold">
                                          <p:stCondLst>
                                            <p:cond delay="500"/>
                                          </p:stCondLst>
                                        </p:cTn>
                                        <p:tgtEl>
                                          <p:spTgt spid="8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68"/>
                                        </p:tgtEl>
                                      </p:cBhvr>
                                    </p:animEffect>
                                    <p:set>
                                      <p:cBhvr>
                                        <p:cTn dur="1" fill="hold">
                                          <p:stCondLst>
                                            <p:cond delay="500"/>
                                          </p:stCondLst>
                                        </p:cTn>
                                        <p:tgtEl>
                                          <p:spTgt spid="8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69"/>
                                        </p:tgtEl>
                                      </p:cBhvr>
                                    </p:animEffect>
                                    <p:set>
                                      <p:cBhvr>
                                        <p:cTn dur="1" fill="hold">
                                          <p:stCondLst>
                                            <p:cond delay="500"/>
                                          </p:stCondLst>
                                        </p:cTn>
                                        <p:tgtEl>
                                          <p:spTgt spid="8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70"/>
                                        </p:tgtEl>
                                      </p:cBhvr>
                                    </p:animEffect>
                                    <p:set>
                                      <p:cBhvr>
                                        <p:cTn dur="1" fill="hold">
                                          <p:stCondLst>
                                            <p:cond delay="500"/>
                                          </p:stCondLst>
                                        </p:cTn>
                                        <p:tgtEl>
                                          <p:spTgt spid="8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71"/>
                                        </p:tgtEl>
                                      </p:cBhvr>
                                    </p:animEffect>
                                    <p:set>
                                      <p:cBhvr>
                                        <p:cTn dur="1" fill="hold">
                                          <p:stCondLst>
                                            <p:cond delay="500"/>
                                          </p:stCondLst>
                                        </p:cTn>
                                        <p:tgtEl>
                                          <p:spTgt spid="8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72"/>
                                        </p:tgtEl>
                                      </p:cBhvr>
                                    </p:animEffect>
                                    <p:set>
                                      <p:cBhvr>
                                        <p:cTn dur="1" fill="hold">
                                          <p:stCondLst>
                                            <p:cond delay="500"/>
                                          </p:stCondLst>
                                        </p:cTn>
                                        <p:tgtEl>
                                          <p:spTgt spid="8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73"/>
                                        </p:tgtEl>
                                      </p:cBhvr>
                                    </p:animEffect>
                                    <p:set>
                                      <p:cBhvr>
                                        <p:cTn dur="1" fill="hold">
                                          <p:stCondLst>
                                            <p:cond delay="500"/>
                                          </p:stCondLst>
                                        </p:cTn>
                                        <p:tgtEl>
                                          <p:spTgt spid="8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74"/>
                                        </p:tgtEl>
                                      </p:cBhvr>
                                    </p:animEffect>
                                    <p:set>
                                      <p:cBhvr>
                                        <p:cTn dur="1" fill="hold">
                                          <p:stCondLst>
                                            <p:cond delay="500"/>
                                          </p:stCondLst>
                                        </p:cTn>
                                        <p:tgtEl>
                                          <p:spTgt spid="8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77"/>
                                        </p:tgtEl>
                                      </p:cBhvr>
                                    </p:animEffect>
                                    <p:set>
                                      <p:cBhvr>
                                        <p:cTn dur="1" fill="hold">
                                          <p:stCondLst>
                                            <p:cond delay="500"/>
                                          </p:stCondLst>
                                        </p:cTn>
                                        <p:tgtEl>
                                          <p:spTgt spid="8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78"/>
                                        </p:tgtEl>
                                      </p:cBhvr>
                                    </p:animEffect>
                                    <p:set>
                                      <p:cBhvr>
                                        <p:cTn dur="1" fill="hold">
                                          <p:stCondLst>
                                            <p:cond delay="500"/>
                                          </p:stCondLst>
                                        </p:cTn>
                                        <p:tgtEl>
                                          <p:spTgt spid="8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79"/>
                                        </p:tgtEl>
                                      </p:cBhvr>
                                    </p:animEffect>
                                    <p:set>
                                      <p:cBhvr>
                                        <p:cTn dur="1" fill="hold">
                                          <p:stCondLst>
                                            <p:cond delay="500"/>
                                          </p:stCondLst>
                                        </p:cTn>
                                        <p:tgtEl>
                                          <p:spTgt spid="8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80"/>
                                        </p:tgtEl>
                                      </p:cBhvr>
                                    </p:animEffect>
                                    <p:set>
                                      <p:cBhvr>
                                        <p:cTn dur="1" fill="hold">
                                          <p:stCondLst>
                                            <p:cond delay="500"/>
                                          </p:stCondLst>
                                        </p:cTn>
                                        <p:tgtEl>
                                          <p:spTgt spid="8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81"/>
                                        </p:tgtEl>
                                      </p:cBhvr>
                                    </p:animEffect>
                                    <p:set>
                                      <p:cBhvr>
                                        <p:cTn dur="1" fill="hold">
                                          <p:stCondLst>
                                            <p:cond delay="500"/>
                                          </p:stCondLst>
                                        </p:cTn>
                                        <p:tgtEl>
                                          <p:spTgt spid="8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82"/>
                                        </p:tgtEl>
                                      </p:cBhvr>
                                    </p:animEffect>
                                    <p:set>
                                      <p:cBhvr>
                                        <p:cTn dur="1" fill="hold">
                                          <p:stCondLst>
                                            <p:cond delay="500"/>
                                          </p:stCondLst>
                                        </p:cTn>
                                        <p:tgtEl>
                                          <p:spTgt spid="8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83"/>
                                        </p:tgtEl>
                                      </p:cBhvr>
                                    </p:animEffect>
                                    <p:set>
                                      <p:cBhvr>
                                        <p:cTn dur="1" fill="hold">
                                          <p:stCondLst>
                                            <p:cond delay="500"/>
                                          </p:stCondLst>
                                        </p:cTn>
                                        <p:tgtEl>
                                          <p:spTgt spid="8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86"/>
                                        </p:tgtEl>
                                      </p:cBhvr>
                                    </p:animEffect>
                                    <p:set>
                                      <p:cBhvr>
                                        <p:cTn dur="1" fill="hold">
                                          <p:stCondLst>
                                            <p:cond delay="500"/>
                                          </p:stCondLst>
                                        </p:cTn>
                                        <p:tgtEl>
                                          <p:spTgt spid="8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87"/>
                                        </p:tgtEl>
                                      </p:cBhvr>
                                    </p:animEffect>
                                    <p:set>
                                      <p:cBhvr>
                                        <p:cTn dur="1" fill="hold">
                                          <p:stCondLst>
                                            <p:cond delay="500"/>
                                          </p:stCondLst>
                                        </p:cTn>
                                        <p:tgtEl>
                                          <p:spTgt spid="8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88"/>
                                        </p:tgtEl>
                                      </p:cBhvr>
                                    </p:animEffect>
                                    <p:set>
                                      <p:cBhvr>
                                        <p:cTn dur="1" fill="hold">
                                          <p:stCondLst>
                                            <p:cond delay="500"/>
                                          </p:stCondLst>
                                        </p:cTn>
                                        <p:tgtEl>
                                          <p:spTgt spid="8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89"/>
                                        </p:tgtEl>
                                      </p:cBhvr>
                                    </p:animEffect>
                                    <p:set>
                                      <p:cBhvr>
                                        <p:cTn dur="1" fill="hold">
                                          <p:stCondLst>
                                            <p:cond delay="500"/>
                                          </p:stCondLst>
                                        </p:cTn>
                                        <p:tgtEl>
                                          <p:spTgt spid="8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90"/>
                                        </p:tgtEl>
                                      </p:cBhvr>
                                    </p:animEffect>
                                    <p:set>
                                      <p:cBhvr>
                                        <p:cTn dur="1" fill="hold">
                                          <p:stCondLst>
                                            <p:cond delay="500"/>
                                          </p:stCondLst>
                                        </p:cTn>
                                        <p:tgtEl>
                                          <p:spTgt spid="8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91"/>
                                        </p:tgtEl>
                                      </p:cBhvr>
                                    </p:animEffect>
                                    <p:set>
                                      <p:cBhvr>
                                        <p:cTn dur="1" fill="hold">
                                          <p:stCondLst>
                                            <p:cond delay="500"/>
                                          </p:stCondLst>
                                        </p:cTn>
                                        <p:tgtEl>
                                          <p:spTgt spid="8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92"/>
                                        </p:tgtEl>
                                      </p:cBhvr>
                                    </p:animEffect>
                                    <p:set>
                                      <p:cBhvr>
                                        <p:cTn dur="1" fill="hold">
                                          <p:stCondLst>
                                            <p:cond delay="500"/>
                                          </p:stCondLst>
                                        </p:cTn>
                                        <p:tgtEl>
                                          <p:spTgt spid="8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95"/>
                                        </p:tgtEl>
                                      </p:cBhvr>
                                    </p:animEffect>
                                    <p:set>
                                      <p:cBhvr>
                                        <p:cTn dur="1" fill="hold">
                                          <p:stCondLst>
                                            <p:cond delay="500"/>
                                          </p:stCondLst>
                                        </p:cTn>
                                        <p:tgtEl>
                                          <p:spTgt spid="8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96"/>
                                        </p:tgtEl>
                                      </p:cBhvr>
                                    </p:animEffect>
                                    <p:set>
                                      <p:cBhvr>
                                        <p:cTn dur="1" fill="hold">
                                          <p:stCondLst>
                                            <p:cond delay="500"/>
                                          </p:stCondLst>
                                        </p:cTn>
                                        <p:tgtEl>
                                          <p:spTgt spid="8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97"/>
                                        </p:tgtEl>
                                      </p:cBhvr>
                                    </p:animEffect>
                                    <p:set>
                                      <p:cBhvr>
                                        <p:cTn dur="1" fill="hold">
                                          <p:stCondLst>
                                            <p:cond delay="500"/>
                                          </p:stCondLst>
                                        </p:cTn>
                                        <p:tgtEl>
                                          <p:spTgt spid="8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98"/>
                                        </p:tgtEl>
                                      </p:cBhvr>
                                    </p:animEffect>
                                    <p:set>
                                      <p:cBhvr>
                                        <p:cTn dur="1" fill="hold">
                                          <p:stCondLst>
                                            <p:cond delay="500"/>
                                          </p:stCondLst>
                                        </p:cTn>
                                        <p:tgtEl>
                                          <p:spTgt spid="8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99"/>
                                        </p:tgtEl>
                                      </p:cBhvr>
                                    </p:animEffect>
                                    <p:set>
                                      <p:cBhvr>
                                        <p:cTn dur="1" fill="hold">
                                          <p:stCondLst>
                                            <p:cond delay="500"/>
                                          </p:stCondLst>
                                        </p:cTn>
                                        <p:tgtEl>
                                          <p:spTgt spid="8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00"/>
                                        </p:tgtEl>
                                      </p:cBhvr>
                                    </p:animEffect>
                                    <p:set>
                                      <p:cBhvr>
                                        <p:cTn dur="1" fill="hold">
                                          <p:stCondLst>
                                            <p:cond delay="500"/>
                                          </p:stCondLst>
                                        </p:cTn>
                                        <p:tgtEl>
                                          <p:spTgt spid="9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SYNTAX</a:t>
            </a:r>
            <a:endParaRPr/>
          </a:p>
        </p:txBody>
      </p:sp>
      <p:sp>
        <p:nvSpPr>
          <p:cNvPr id="73" name="Google Shape;73;p11"/>
          <p:cNvSpPr txBox="1"/>
          <p:nvPr>
            <p:ph idx="1" type="body"/>
          </p:nvPr>
        </p:nvSpPr>
        <p:spPr>
          <a:xfrm>
            <a:off x="433357" y="2713133"/>
            <a:ext cx="9948672" cy="306083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 </a:t>
            </a:r>
            <a:r>
              <a:rPr b="1" i="1" lang="en-US" sz="2000" u="none" cap="none" strike="noStrike">
                <a:solidFill>
                  <a:schemeClr val="dk2"/>
                </a:solidFill>
                <a:latin typeface="Arial"/>
                <a:ea typeface="Arial"/>
                <a:cs typeface="Arial"/>
                <a:sym typeface="Arial"/>
              </a:rPr>
              <a:t>pragma</a:t>
            </a:r>
            <a:r>
              <a:rPr b="0" i="0" lang="en-US" sz="2000" u="none" cap="none" strike="noStrike">
                <a:solidFill>
                  <a:schemeClr val="dk2"/>
                </a:solidFill>
                <a:latin typeface="Arial"/>
                <a:ea typeface="Arial"/>
                <a:cs typeface="Arial"/>
                <a:sym typeface="Arial"/>
              </a:rPr>
              <a:t> in C/C++ gives instructions to the compiler on how to compile the code. Compilers that do not understand a particular pragma can freely ignore it.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 </a:t>
            </a:r>
            <a:r>
              <a:rPr b="1" i="1" lang="en-US" sz="2000" u="none" cap="none" strike="noStrike">
                <a:solidFill>
                  <a:schemeClr val="dk2"/>
                </a:solidFill>
                <a:latin typeface="Arial"/>
                <a:ea typeface="Arial"/>
                <a:cs typeface="Arial"/>
                <a:sym typeface="Arial"/>
              </a:rPr>
              <a:t>directive</a:t>
            </a:r>
            <a:r>
              <a:rPr b="0" i="0" lang="en-US" sz="2000" u="none" cap="none" strike="noStrike">
                <a:solidFill>
                  <a:schemeClr val="dk2"/>
                </a:solidFill>
                <a:latin typeface="Arial"/>
                <a:ea typeface="Arial"/>
                <a:cs typeface="Arial"/>
                <a:sym typeface="Arial"/>
              </a:rPr>
              <a:t> in Fortran is a specially formatted comment that likewise instructions the compiler in it compilation of the code and can be freely ignored.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t>
            </a:r>
            <a:r>
              <a:rPr b="1" i="1" lang="en-US" sz="2000" u="none" cap="none" strike="noStrike">
                <a:solidFill>
                  <a:schemeClr val="dk2"/>
                </a:solidFill>
                <a:latin typeface="Arial"/>
                <a:ea typeface="Arial"/>
                <a:cs typeface="Arial"/>
                <a:sym typeface="Arial"/>
              </a:rPr>
              <a:t>acc” </a:t>
            </a:r>
            <a:r>
              <a:rPr b="0" i="0" lang="en-US" sz="2000" u="none" cap="none" strike="noStrike">
                <a:solidFill>
                  <a:schemeClr val="dk2"/>
                </a:solidFill>
                <a:latin typeface="Arial"/>
                <a:ea typeface="Arial"/>
                <a:cs typeface="Arial"/>
                <a:sym typeface="Arial"/>
              </a:rPr>
              <a:t>informs the compiler that what will come is an OpenACC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1" i="1" lang="en-US" sz="2000" u="none" cap="none" strike="noStrike">
                <a:solidFill>
                  <a:schemeClr val="dk2"/>
                </a:solidFill>
                <a:latin typeface="Arial"/>
                <a:ea typeface="Arial"/>
                <a:cs typeface="Arial"/>
                <a:sym typeface="Arial"/>
              </a:rPr>
              <a:t>Directives</a:t>
            </a:r>
            <a:r>
              <a:rPr b="0" i="0" lang="en-US" sz="2000" u="none" cap="none" strike="noStrike">
                <a:solidFill>
                  <a:schemeClr val="dk2"/>
                </a:solidFill>
                <a:latin typeface="Arial"/>
                <a:ea typeface="Arial"/>
                <a:cs typeface="Arial"/>
                <a:sym typeface="Arial"/>
              </a:rPr>
              <a:t> are commands in OpenACC for altering our code.</a:t>
            </a:r>
            <a:endParaRPr/>
          </a:p>
          <a:p>
            <a:pPr indent="-228600" lvl="0" marL="228600" marR="0" rtl="0" algn="l">
              <a:lnSpc>
                <a:spcPct val="90000"/>
              </a:lnSpc>
              <a:spcBef>
                <a:spcPts val="1800"/>
              </a:spcBef>
              <a:spcAft>
                <a:spcPts val="0"/>
              </a:spcAft>
              <a:buClr>
                <a:srgbClr val="868686"/>
              </a:buClr>
              <a:buSzPts val="2000"/>
              <a:buFont typeface="Noto Sans Symbols"/>
              <a:buChar char="▪"/>
            </a:pPr>
            <a:r>
              <a:rPr b="1" i="1" lang="en-US" sz="2000" u="none" cap="none" strike="noStrike">
                <a:solidFill>
                  <a:schemeClr val="dk2"/>
                </a:solidFill>
                <a:latin typeface="Arial"/>
                <a:ea typeface="Arial"/>
                <a:cs typeface="Arial"/>
                <a:sym typeface="Arial"/>
              </a:rPr>
              <a:t>Clauses </a:t>
            </a:r>
            <a:r>
              <a:rPr b="0" i="0" lang="en-US" sz="2000" u="none" cap="none" strike="noStrike">
                <a:solidFill>
                  <a:schemeClr val="dk2"/>
                </a:solidFill>
                <a:latin typeface="Arial"/>
                <a:ea typeface="Arial"/>
                <a:cs typeface="Arial"/>
                <a:sym typeface="Arial"/>
              </a:rPr>
              <a:t>are specifiers or additions to directives.</a:t>
            </a:r>
            <a:endParaRPr b="1" i="1" sz="2000" u="none" cap="none" strike="noStrike">
              <a:solidFill>
                <a:schemeClr val="dk2"/>
              </a:solidFill>
              <a:latin typeface="Arial"/>
              <a:ea typeface="Arial"/>
              <a:cs typeface="Arial"/>
              <a:sym typeface="Arial"/>
            </a:endParaRPr>
          </a:p>
        </p:txBody>
      </p:sp>
      <p:sp>
        <p:nvSpPr>
          <p:cNvPr id="74" name="Google Shape;74;p1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Syntax for using OpenACC directives in code</a:t>
            </a:r>
            <a:endParaRPr/>
          </a:p>
        </p:txBody>
      </p:sp>
      <p:sp>
        <p:nvSpPr>
          <p:cNvPr id="75" name="Google Shape;75;p11"/>
          <p:cNvSpPr/>
          <p:nvPr/>
        </p:nvSpPr>
        <p:spPr>
          <a:xfrm>
            <a:off x="538136" y="1621936"/>
            <a:ext cx="1014443"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C/C++</a:t>
            </a:r>
            <a:endParaRPr/>
          </a:p>
        </p:txBody>
      </p:sp>
      <p:sp>
        <p:nvSpPr>
          <p:cNvPr id="76" name="Google Shape;76;p11"/>
          <p:cNvSpPr/>
          <p:nvPr/>
        </p:nvSpPr>
        <p:spPr>
          <a:xfrm>
            <a:off x="558701" y="1982893"/>
            <a:ext cx="3860899" cy="646331"/>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a:t>
            </a:r>
            <a:r>
              <a:rPr b="0" i="1" lang="en-US" sz="1800" u="none" cap="none" strike="noStrike">
                <a:solidFill>
                  <a:srgbClr val="8E4000"/>
                </a:solidFill>
                <a:latin typeface="Consolas"/>
                <a:ea typeface="Consolas"/>
                <a:cs typeface="Consolas"/>
                <a:sym typeface="Consolas"/>
              </a:rPr>
              <a:t>directive clauses</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&lt;code&gt;</a:t>
            </a:r>
            <a:endParaRPr/>
          </a:p>
        </p:txBody>
      </p:sp>
      <p:sp>
        <p:nvSpPr>
          <p:cNvPr id="77" name="Google Shape;77;p11"/>
          <p:cNvSpPr/>
          <p:nvPr/>
        </p:nvSpPr>
        <p:spPr>
          <a:xfrm>
            <a:off x="5530749" y="1614084"/>
            <a:ext cx="1014443" cy="358920"/>
          </a:xfrm>
          <a:prstGeom prst="snip2SameRect">
            <a:avLst>
              <a:gd fmla="val 16667" name="adj1"/>
              <a:gd fmla="val 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Fortran</a:t>
            </a:r>
            <a:endParaRPr/>
          </a:p>
        </p:txBody>
      </p:sp>
      <p:sp>
        <p:nvSpPr>
          <p:cNvPr id="78" name="Google Shape;78;p11"/>
          <p:cNvSpPr/>
          <p:nvPr/>
        </p:nvSpPr>
        <p:spPr>
          <a:xfrm>
            <a:off x="5549801" y="1982893"/>
            <a:ext cx="3870424" cy="646331"/>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a:t>
            </a:r>
            <a:r>
              <a:rPr b="0" i="1" lang="en-US" sz="1800" u="none" cap="none" strike="noStrike">
                <a:solidFill>
                  <a:srgbClr val="8E4000"/>
                </a:solidFill>
                <a:latin typeface="Consolas"/>
                <a:ea typeface="Consolas"/>
                <a:cs typeface="Consolas"/>
                <a:sym typeface="Consolas"/>
              </a:rPr>
              <a:t>directive clauses</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&lt;code&gt;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animEffect filter="fade" transition="in">
                                      <p:cBhvr>
                                        <p:cTn dur="500"/>
                                        <p:tgtEl>
                                          <p:spTgt spid="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animEffect filter="fade" transition="in">
                                      <p:cBhvr>
                                        <p:cTn dur="500"/>
                                        <p:tgtEl>
                                          <p:spTgt spid="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animEffect filter="fade" transition="in">
                                      <p:cBhvr>
                                        <p:cTn dur="500"/>
                                        <p:tgtEl>
                                          <p:spTgt spid="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3" st="3"/>
                                            </p:txEl>
                                          </p:spTgt>
                                        </p:tgtEl>
                                        <p:attrNameLst>
                                          <p:attrName>style.visibility</p:attrName>
                                        </p:attrNameLst>
                                      </p:cBhvr>
                                      <p:to>
                                        <p:strVal val="visible"/>
                                      </p:to>
                                    </p:set>
                                    <p:animEffect filter="fade" transition="in">
                                      <p:cBhvr>
                                        <p:cTn dur="500"/>
                                        <p:tgtEl>
                                          <p:spTgt spid="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4" st="4"/>
                                            </p:txEl>
                                          </p:spTgt>
                                        </p:tgtEl>
                                        <p:attrNameLst>
                                          <p:attrName>style.visibility</p:attrName>
                                        </p:attrNameLst>
                                      </p:cBhvr>
                                      <p:to>
                                        <p:strVal val="visible"/>
                                      </p:to>
                                    </p:set>
                                    <p:animEffect filter="fade" transition="in">
                                      <p:cBhvr>
                                        <p:cTn dur="500"/>
                                        <p:tgtEl>
                                          <p:spTgt spid="7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47"/>
          <p:cNvSpPr txBox="1"/>
          <p:nvPr/>
        </p:nvSpPr>
        <p:spPr>
          <a:xfrm>
            <a:off x="419641" y="2013532"/>
            <a:ext cx="4333766" cy="358251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a:t>
            </a:r>
            <a:r>
              <a:rPr b="1" i="0" lang="en-US" sz="1800" u="none" cap="none" strike="noStrike">
                <a:solidFill>
                  <a:srgbClr val="8E4000"/>
                </a:solidFill>
                <a:latin typeface="Consolas"/>
                <a:ea typeface="Consolas"/>
                <a:cs typeface="Consolas"/>
                <a:sym typeface="Consolas"/>
              </a:rPr>
              <a:t>kernels</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40A459"/>
                </a:solidFill>
                <a:latin typeface="Consolas"/>
                <a:ea typeface="Consolas"/>
                <a:cs typeface="Consolas"/>
                <a:sym typeface="Consolas"/>
              </a:rPr>
              <a:t>// Do Something</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M; i++)</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40A459"/>
                </a:solidFill>
                <a:latin typeface="Consolas"/>
                <a:ea typeface="Consolas"/>
                <a:cs typeface="Consolas"/>
                <a:sym typeface="Consolas"/>
              </a:rPr>
              <a:t>// Do Something Else</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908" name="Google Shape;908;p4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EXPRESSING PARALLELISM</a:t>
            </a:r>
            <a:endParaRPr/>
          </a:p>
        </p:txBody>
      </p:sp>
      <p:sp>
        <p:nvSpPr>
          <p:cNvPr id="909" name="Google Shape;909;p47"/>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Compiler generated parallelism</a:t>
            </a:r>
            <a:endParaRPr/>
          </a:p>
        </p:txBody>
      </p:sp>
      <p:grpSp>
        <p:nvGrpSpPr>
          <p:cNvPr id="910" name="Google Shape;910;p47"/>
          <p:cNvGrpSpPr/>
          <p:nvPr/>
        </p:nvGrpSpPr>
        <p:grpSpPr>
          <a:xfrm>
            <a:off x="5530358" y="2801133"/>
            <a:ext cx="2473377" cy="1243084"/>
            <a:chOff x="5538866" y="1245283"/>
            <a:chExt cx="2473377" cy="1243084"/>
          </a:xfrm>
        </p:grpSpPr>
        <p:sp>
          <p:nvSpPr>
            <p:cNvPr id="911" name="Google Shape;911;p4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912" name="Google Shape;912;p47"/>
            <p:cNvCxnSpPr>
              <a:endCxn id="911"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913" name="Google Shape;913;p47"/>
          <p:cNvCxnSpPr/>
          <p:nvPr/>
        </p:nvCxnSpPr>
        <p:spPr>
          <a:xfrm>
            <a:off x="6496311"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14" name="Google Shape;914;p47"/>
          <p:cNvCxnSpPr/>
          <p:nvPr/>
        </p:nvCxnSpPr>
        <p:spPr>
          <a:xfrm>
            <a:off x="7045006"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15" name="Google Shape;915;p47"/>
          <p:cNvCxnSpPr/>
          <p:nvPr/>
        </p:nvCxnSpPr>
        <p:spPr>
          <a:xfrm>
            <a:off x="6225577"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16" name="Google Shape;916;p47"/>
          <p:cNvCxnSpPr/>
          <p:nvPr/>
        </p:nvCxnSpPr>
        <p:spPr>
          <a:xfrm>
            <a:off x="7319990"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17" name="Google Shape;917;p47"/>
          <p:cNvCxnSpPr/>
          <p:nvPr/>
        </p:nvCxnSpPr>
        <p:spPr>
          <a:xfrm>
            <a:off x="5955838" y="2865848"/>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18" name="Google Shape;918;p47"/>
          <p:cNvCxnSpPr/>
          <p:nvPr/>
        </p:nvCxnSpPr>
        <p:spPr>
          <a:xfrm>
            <a:off x="7594973" y="2865848"/>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919" name="Google Shape;919;p47"/>
          <p:cNvGrpSpPr/>
          <p:nvPr/>
        </p:nvGrpSpPr>
        <p:grpSpPr>
          <a:xfrm>
            <a:off x="8099189" y="2801951"/>
            <a:ext cx="2473377" cy="1242266"/>
            <a:chOff x="5538866" y="1245283"/>
            <a:chExt cx="2473377" cy="1243084"/>
          </a:xfrm>
        </p:grpSpPr>
        <p:sp>
          <p:nvSpPr>
            <p:cNvPr id="920" name="Google Shape;920;p4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921" name="Google Shape;921;p47"/>
            <p:cNvCxnSpPr>
              <a:endCxn id="920"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922" name="Google Shape;922;p47"/>
          <p:cNvCxnSpPr/>
          <p:nvPr/>
        </p:nvCxnSpPr>
        <p:spPr>
          <a:xfrm>
            <a:off x="9065142"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23" name="Google Shape;923;p47"/>
          <p:cNvCxnSpPr/>
          <p:nvPr/>
        </p:nvCxnSpPr>
        <p:spPr>
          <a:xfrm>
            <a:off x="9613837"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24" name="Google Shape;924;p47"/>
          <p:cNvCxnSpPr/>
          <p:nvPr/>
        </p:nvCxnSpPr>
        <p:spPr>
          <a:xfrm>
            <a:off x="8794408"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25" name="Google Shape;925;p47"/>
          <p:cNvCxnSpPr/>
          <p:nvPr/>
        </p:nvCxnSpPr>
        <p:spPr>
          <a:xfrm>
            <a:off x="9888821"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26" name="Google Shape;926;p47"/>
          <p:cNvCxnSpPr/>
          <p:nvPr/>
        </p:nvCxnSpPr>
        <p:spPr>
          <a:xfrm>
            <a:off x="8524669" y="2866666"/>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27" name="Google Shape;927;p47"/>
          <p:cNvCxnSpPr/>
          <p:nvPr/>
        </p:nvCxnSpPr>
        <p:spPr>
          <a:xfrm>
            <a:off x="10163804" y="2866666"/>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928" name="Google Shape;928;p47"/>
          <p:cNvGrpSpPr/>
          <p:nvPr/>
        </p:nvGrpSpPr>
        <p:grpSpPr>
          <a:xfrm>
            <a:off x="5530358" y="4108932"/>
            <a:ext cx="2473377" cy="1243084"/>
            <a:chOff x="5538866" y="1245283"/>
            <a:chExt cx="2473377" cy="1243084"/>
          </a:xfrm>
        </p:grpSpPr>
        <p:sp>
          <p:nvSpPr>
            <p:cNvPr id="929" name="Google Shape;929;p4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930" name="Google Shape;930;p47"/>
            <p:cNvCxnSpPr>
              <a:endCxn id="929"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931" name="Google Shape;931;p47"/>
          <p:cNvCxnSpPr/>
          <p:nvPr/>
        </p:nvCxnSpPr>
        <p:spPr>
          <a:xfrm>
            <a:off x="6496311"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32" name="Google Shape;932;p47"/>
          <p:cNvCxnSpPr/>
          <p:nvPr/>
        </p:nvCxnSpPr>
        <p:spPr>
          <a:xfrm>
            <a:off x="7045006"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33" name="Google Shape;933;p47"/>
          <p:cNvCxnSpPr/>
          <p:nvPr/>
        </p:nvCxnSpPr>
        <p:spPr>
          <a:xfrm>
            <a:off x="6225577"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34" name="Google Shape;934;p47"/>
          <p:cNvCxnSpPr/>
          <p:nvPr/>
        </p:nvCxnSpPr>
        <p:spPr>
          <a:xfrm>
            <a:off x="7319990"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35" name="Google Shape;935;p47"/>
          <p:cNvCxnSpPr/>
          <p:nvPr/>
        </p:nvCxnSpPr>
        <p:spPr>
          <a:xfrm>
            <a:off x="5955838"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36" name="Google Shape;936;p47"/>
          <p:cNvCxnSpPr/>
          <p:nvPr/>
        </p:nvCxnSpPr>
        <p:spPr>
          <a:xfrm>
            <a:off x="7594973" y="4173647"/>
            <a:ext cx="1" cy="1178369"/>
          </a:xfrm>
          <a:prstGeom prst="straightConnector1">
            <a:avLst/>
          </a:prstGeom>
          <a:noFill/>
          <a:ln cap="flat" cmpd="sng" w="76200">
            <a:solidFill>
              <a:schemeClr val="lt2"/>
            </a:solidFill>
            <a:prstDash val="solid"/>
            <a:round/>
            <a:headEnd len="sm" w="sm" type="none"/>
            <a:tailEnd len="med" w="med" type="triangle"/>
          </a:ln>
        </p:spPr>
      </p:cxnSp>
      <p:grpSp>
        <p:nvGrpSpPr>
          <p:cNvPr id="937" name="Google Shape;937;p47"/>
          <p:cNvGrpSpPr/>
          <p:nvPr/>
        </p:nvGrpSpPr>
        <p:grpSpPr>
          <a:xfrm>
            <a:off x="8099188" y="4108932"/>
            <a:ext cx="2473377" cy="1243084"/>
            <a:chOff x="5538866" y="1245283"/>
            <a:chExt cx="2473377" cy="1243084"/>
          </a:xfrm>
        </p:grpSpPr>
        <p:sp>
          <p:nvSpPr>
            <p:cNvPr id="938" name="Google Shape;938;p47"/>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939" name="Google Shape;939;p47"/>
            <p:cNvCxnSpPr>
              <a:endCxn id="938"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cxnSp>
        <p:nvCxnSpPr>
          <p:cNvPr id="940" name="Google Shape;940;p47"/>
          <p:cNvCxnSpPr/>
          <p:nvPr/>
        </p:nvCxnSpPr>
        <p:spPr>
          <a:xfrm>
            <a:off x="9065141"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41" name="Google Shape;941;p47"/>
          <p:cNvCxnSpPr/>
          <p:nvPr/>
        </p:nvCxnSpPr>
        <p:spPr>
          <a:xfrm>
            <a:off x="9613836"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42" name="Google Shape;942;p47"/>
          <p:cNvCxnSpPr/>
          <p:nvPr/>
        </p:nvCxnSpPr>
        <p:spPr>
          <a:xfrm>
            <a:off x="8794407"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43" name="Google Shape;943;p47"/>
          <p:cNvCxnSpPr/>
          <p:nvPr/>
        </p:nvCxnSpPr>
        <p:spPr>
          <a:xfrm>
            <a:off x="9888820"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44" name="Google Shape;944;p47"/>
          <p:cNvCxnSpPr/>
          <p:nvPr/>
        </p:nvCxnSpPr>
        <p:spPr>
          <a:xfrm>
            <a:off x="8524668" y="4173647"/>
            <a:ext cx="1" cy="1178369"/>
          </a:xfrm>
          <a:prstGeom prst="straightConnector1">
            <a:avLst/>
          </a:prstGeom>
          <a:noFill/>
          <a:ln cap="flat" cmpd="sng" w="76200">
            <a:solidFill>
              <a:schemeClr val="lt2"/>
            </a:solidFill>
            <a:prstDash val="solid"/>
            <a:round/>
            <a:headEnd len="sm" w="sm" type="none"/>
            <a:tailEnd len="med" w="med" type="triangle"/>
          </a:ln>
        </p:spPr>
      </p:cxnSp>
      <p:cxnSp>
        <p:nvCxnSpPr>
          <p:cNvPr id="945" name="Google Shape;945;p47"/>
          <p:cNvCxnSpPr/>
          <p:nvPr/>
        </p:nvCxnSpPr>
        <p:spPr>
          <a:xfrm>
            <a:off x="10163803" y="4173647"/>
            <a:ext cx="1" cy="1178369"/>
          </a:xfrm>
          <a:prstGeom prst="straightConnector1">
            <a:avLst/>
          </a:prstGeom>
          <a:noFill/>
          <a:ln cap="flat" cmpd="sng" w="76200">
            <a:solidFill>
              <a:schemeClr val="lt2"/>
            </a:solidFill>
            <a:prstDash val="solid"/>
            <a:round/>
            <a:headEnd len="sm" w="sm" type="none"/>
            <a:tailEnd len="med" w="med" type="triangle"/>
          </a:ln>
        </p:spPr>
      </p:cxnSp>
      <p:sp>
        <p:nvSpPr>
          <p:cNvPr id="946" name="Google Shape;946;p47"/>
          <p:cNvSpPr/>
          <p:nvPr/>
        </p:nvSpPr>
        <p:spPr>
          <a:xfrm>
            <a:off x="4629702" y="2801132"/>
            <a:ext cx="717064" cy="2550883"/>
          </a:xfrm>
          <a:prstGeom prst="leftBrace">
            <a:avLst>
              <a:gd fmla="val 8333" name="adj1"/>
              <a:gd fmla="val 52674"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7" name="Google Shape;947;p47"/>
          <p:cNvSpPr txBox="1"/>
          <p:nvPr/>
        </p:nvSpPr>
        <p:spPr>
          <a:xfrm>
            <a:off x="1232293" y="4894369"/>
            <a:ext cx="3616567"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This process can happen multiple times within the </a:t>
            </a:r>
            <a:r>
              <a:rPr b="1" i="1" lang="en-US" sz="2400" u="none" cap="none" strike="noStrike">
                <a:solidFill>
                  <a:schemeClr val="lt2"/>
                </a:solidFill>
                <a:latin typeface="Arial"/>
                <a:ea typeface="Arial"/>
                <a:cs typeface="Arial"/>
                <a:sym typeface="Arial"/>
              </a:rPr>
              <a:t>kernels </a:t>
            </a:r>
            <a:r>
              <a:rPr b="0" i="0" lang="en-US" sz="2400" u="none" cap="none" strike="noStrike">
                <a:solidFill>
                  <a:schemeClr val="dk2"/>
                </a:solidFill>
                <a:latin typeface="Arial"/>
                <a:ea typeface="Arial"/>
                <a:cs typeface="Arial"/>
                <a:sym typeface="Arial"/>
              </a:rPr>
              <a:t>region.</a:t>
            </a:r>
            <a:endParaRPr/>
          </a:p>
        </p:txBody>
      </p:sp>
      <p:sp>
        <p:nvSpPr>
          <p:cNvPr id="948" name="Google Shape;948;p47"/>
          <p:cNvSpPr txBox="1"/>
          <p:nvPr/>
        </p:nvSpPr>
        <p:spPr>
          <a:xfrm>
            <a:off x="4848860" y="1646888"/>
            <a:ext cx="6033407"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Each loop can have a different number of gangs, and those gangs can be organized/optimized completely differently.</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500"/>
                                  </p:stCondLst>
                                  <p:childTnLst>
                                    <p:set>
                                      <p:cBhvr>
                                        <p:cTn dur="1" fill="hold">
                                          <p:stCondLst>
                                            <p:cond delay="0"/>
                                          </p:stCondLst>
                                        </p:cTn>
                                        <p:tgtEl>
                                          <p:spTgt spid="946"/>
                                        </p:tgtEl>
                                        <p:attrNameLst>
                                          <p:attrName>style.visibility</p:attrName>
                                        </p:attrNameLst>
                                      </p:cBhvr>
                                      <p:to>
                                        <p:strVal val="visible"/>
                                      </p:to>
                                    </p:set>
                                    <p:anim calcmode="lin" valueType="num">
                                      <p:cBhvr additive="base">
                                        <p:cTn dur="500"/>
                                        <p:tgtEl>
                                          <p:spTgt spid="946"/>
                                        </p:tgtEl>
                                        <p:attrNameLst>
                                          <p:attrName>ppt_w</p:attrName>
                                        </p:attrNameLst>
                                      </p:cBhvr>
                                      <p:tavLst>
                                        <p:tav fmla="" tm="0">
                                          <p:val>
                                            <p:strVal val="0"/>
                                          </p:val>
                                        </p:tav>
                                        <p:tav fmla="" tm="100000">
                                          <p:val>
                                            <p:strVal val="#ppt_w"/>
                                          </p:val>
                                        </p:tav>
                                      </p:tavLst>
                                    </p:anim>
                                    <p:anim calcmode="lin" valueType="num">
                                      <p:cBhvr additive="base">
                                        <p:cTn dur="500"/>
                                        <p:tgtEl>
                                          <p:spTgt spid="94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5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5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500"/>
                                        <p:tgtEl>
                                          <p:spTgt spid="915"/>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5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5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5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5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5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5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5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5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5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5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5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5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5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5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48"/>
          <p:cNvSpPr/>
          <p:nvPr/>
        </p:nvSpPr>
        <p:spPr>
          <a:xfrm>
            <a:off x="572712" y="3936263"/>
            <a:ext cx="3637053" cy="514436"/>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parallel loop</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c(:) = a(:) + b(:)</a:t>
            </a:r>
            <a:endParaRPr b="0" i="0" sz="1400" u="none" cap="none" strike="noStrike">
              <a:solidFill>
                <a:schemeClr val="dk2"/>
              </a:solidFill>
              <a:latin typeface="Consolas"/>
              <a:ea typeface="Consolas"/>
              <a:cs typeface="Consolas"/>
              <a:sym typeface="Consolas"/>
            </a:endParaRPr>
          </a:p>
        </p:txBody>
      </p:sp>
      <p:sp>
        <p:nvSpPr>
          <p:cNvPr id="955" name="Google Shape;955;p4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KERNELS DIRECTIVE</a:t>
            </a:r>
            <a:endParaRPr/>
          </a:p>
        </p:txBody>
      </p:sp>
      <p:sp>
        <p:nvSpPr>
          <p:cNvPr id="956" name="Google Shape;956;p4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Fortran array syntax</a:t>
            </a:r>
            <a:endParaRPr/>
          </a:p>
        </p:txBody>
      </p:sp>
      <p:sp>
        <p:nvSpPr>
          <p:cNvPr id="957" name="Google Shape;957;p48"/>
          <p:cNvSpPr txBox="1"/>
          <p:nvPr>
            <p:ph idx="1" type="body"/>
          </p:nvPr>
        </p:nvSpPr>
        <p:spPr>
          <a:xfrm>
            <a:off x="4732168" y="2103035"/>
            <a:ext cx="5843183"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One advantage that the kernels directive has over the parallel directive is Fortran array syntax</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parallel directive must be paired with the loop directive, and the loop directive does not recognize the array syntax as a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kernels directive can correctly parallelize the array syntax</a:t>
            </a:r>
            <a:endParaRPr/>
          </a:p>
        </p:txBody>
      </p:sp>
      <p:sp>
        <p:nvSpPr>
          <p:cNvPr id="958" name="Google Shape;958;p48"/>
          <p:cNvSpPr/>
          <p:nvPr/>
        </p:nvSpPr>
        <p:spPr>
          <a:xfrm>
            <a:off x="314725" y="3644841"/>
            <a:ext cx="4159456" cy="109728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959" name="Google Shape;959;p48"/>
          <p:cNvCxnSpPr>
            <a:stCxn id="958" idx="3"/>
            <a:endCxn id="958" idx="7"/>
          </p:cNvCxnSpPr>
          <p:nvPr/>
        </p:nvCxnSpPr>
        <p:spPr>
          <a:xfrm flipH="1" rot="10800000">
            <a:off x="923863" y="3805628"/>
            <a:ext cx="2941200" cy="775800"/>
          </a:xfrm>
          <a:prstGeom prst="straightConnector1">
            <a:avLst/>
          </a:prstGeom>
          <a:noFill/>
          <a:ln cap="flat" cmpd="sng" w="28575">
            <a:solidFill>
              <a:srgbClr val="FF0000"/>
            </a:solidFill>
            <a:prstDash val="solid"/>
            <a:round/>
            <a:headEnd len="sm" w="sm" type="none"/>
            <a:tailEnd len="sm" w="sm" type="none"/>
          </a:ln>
        </p:spPr>
      </p:cxnSp>
      <p:sp>
        <p:nvSpPr>
          <p:cNvPr id="960" name="Google Shape;960;p48"/>
          <p:cNvSpPr/>
          <p:nvPr/>
        </p:nvSpPr>
        <p:spPr>
          <a:xfrm>
            <a:off x="572712" y="2103035"/>
            <a:ext cx="3637053" cy="1023518"/>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kernels</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 = </a:t>
            </a:r>
            <a:r>
              <a:rPr b="0" i="0" lang="en-US" sz="1400" u="none" cap="none" strike="noStrike">
                <a:solidFill>
                  <a:srgbClr val="FF8738"/>
                </a:solidFill>
                <a:latin typeface="Consolas"/>
                <a:ea typeface="Consolas"/>
                <a:cs typeface="Consolas"/>
                <a:sym typeface="Consolas"/>
              </a:rPr>
              <a:t>1</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b(:) = </a:t>
            </a:r>
            <a:r>
              <a:rPr b="0" i="0" lang="en-US" sz="1400" u="none" cap="none" strike="noStrike">
                <a:solidFill>
                  <a:srgbClr val="FF8738"/>
                </a:solidFill>
                <a:latin typeface="Consolas"/>
                <a:ea typeface="Consolas"/>
                <a:cs typeface="Consolas"/>
                <a:sym typeface="Consolas"/>
              </a:rPr>
              <a:t>2</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c(:) = a(:) + b(:)</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end kernels</a:t>
            </a:r>
            <a:endParaRPr b="0" i="0" sz="14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xEl>
                                              <p:pRg end="0" st="0"/>
                                            </p:txEl>
                                          </p:spTgt>
                                        </p:tgtEl>
                                        <p:attrNameLst>
                                          <p:attrName>style.visibility</p:attrName>
                                        </p:attrNameLst>
                                      </p:cBhvr>
                                      <p:to>
                                        <p:strVal val="visible"/>
                                      </p:to>
                                    </p:set>
                                    <p:animEffect filter="fade" transition="in">
                                      <p:cBhvr>
                                        <p:cTn dur="500"/>
                                        <p:tgtEl>
                                          <p:spTgt spid="9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xEl>
                                              <p:pRg end="1" st="1"/>
                                            </p:txEl>
                                          </p:spTgt>
                                        </p:tgtEl>
                                        <p:attrNameLst>
                                          <p:attrName>style.visibility</p:attrName>
                                        </p:attrNameLst>
                                      </p:cBhvr>
                                      <p:to>
                                        <p:strVal val="visible"/>
                                      </p:to>
                                    </p:set>
                                    <p:animEffect filter="fade" transition="in">
                                      <p:cBhvr>
                                        <p:cTn dur="500"/>
                                        <p:tgtEl>
                                          <p:spTgt spid="9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xEl>
                                              <p:pRg end="2" st="2"/>
                                            </p:txEl>
                                          </p:spTgt>
                                        </p:tgtEl>
                                        <p:attrNameLst>
                                          <p:attrName>style.visibility</p:attrName>
                                        </p:attrNameLst>
                                      </p:cBhvr>
                                      <p:to>
                                        <p:strVal val="visible"/>
                                      </p:to>
                                    </p:set>
                                    <p:animEffect filter="fade" transition="in">
                                      <p:cBhvr>
                                        <p:cTn dur="500"/>
                                        <p:tgtEl>
                                          <p:spTgt spid="9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49"/>
          <p:cNvSpPr/>
          <p:nvPr/>
        </p:nvSpPr>
        <p:spPr>
          <a:xfrm>
            <a:off x="419641" y="5035318"/>
            <a:ext cx="10212264" cy="567623"/>
          </a:xfrm>
          <a:prstGeom prst="rect">
            <a:avLst/>
          </a:prstGeom>
          <a:gradFill>
            <a:gsLst>
              <a:gs pos="0">
                <a:srgbClr val="0080A7"/>
              </a:gs>
              <a:gs pos="6000">
                <a:srgbClr val="0080A7"/>
              </a:gs>
              <a:gs pos="50000">
                <a:schemeClr val="lt1"/>
              </a:gs>
              <a:gs pos="94000">
                <a:srgbClr val="FF5400"/>
              </a:gs>
              <a:gs pos="100000">
                <a:srgbClr val="FF54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When fully optimized, both will give similar performance.</a:t>
            </a:r>
            <a:endParaRPr/>
          </a:p>
        </p:txBody>
      </p:sp>
      <p:sp>
        <p:nvSpPr>
          <p:cNvPr id="967" name="Google Shape;967;p49"/>
          <p:cNvSpPr/>
          <p:nvPr/>
        </p:nvSpPr>
        <p:spPr>
          <a:xfrm>
            <a:off x="419641" y="1713493"/>
            <a:ext cx="4982538" cy="3028836"/>
          </a:xfrm>
          <a:prstGeom prst="rect">
            <a:avLst/>
          </a:prstGeom>
          <a:noFill/>
          <a:ln cap="flat" cmpd="sng" w="762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lt1"/>
                </a:solidFill>
                <a:latin typeface="Arial"/>
                <a:ea typeface="Arial"/>
                <a:cs typeface="Arial"/>
                <a:sym typeface="Arial"/>
              </a:rPr>
              <a:t>Programmer based parallelization</a:t>
            </a:r>
            <a:endParaRPr/>
          </a:p>
          <a:p>
            <a:pPr indent="0" lvl="0" marL="0" marR="0" rtl="0" algn="l">
              <a:spcBef>
                <a:spcPts val="0"/>
              </a:spcBef>
              <a:spcAft>
                <a:spcPts val="0"/>
              </a:spcAft>
              <a:buNone/>
            </a:pPr>
            <a:r>
              <a:rPr b="0" i="0" lang="en-US" sz="2400" u="none" cap="none" strike="noStrike">
                <a:solidFill>
                  <a:schemeClr val="lt1"/>
                </a:solidFill>
                <a:latin typeface="Arial"/>
                <a:ea typeface="Arial"/>
                <a:cs typeface="Arial"/>
                <a:sym typeface="Arial"/>
              </a:rPr>
              <a:t>Programmer based optimizations</a:t>
            </a:r>
            <a:endParaRPr/>
          </a:p>
          <a:p>
            <a:pPr indent="0" lvl="0" marL="0" marR="0" rtl="0" algn="l">
              <a:spcBef>
                <a:spcPts val="0"/>
              </a:spcBef>
              <a:spcAft>
                <a:spcPts val="0"/>
              </a:spcAft>
              <a:buNone/>
            </a:pPr>
            <a:r>
              <a:rPr b="0" i="0" lang="en-US" sz="2400" u="none" cap="none" strike="noStrike">
                <a:solidFill>
                  <a:schemeClr val="lt1"/>
                </a:solidFill>
                <a:latin typeface="Arial"/>
                <a:ea typeface="Arial"/>
                <a:cs typeface="Arial"/>
                <a:sym typeface="Arial"/>
              </a:rPr>
              <a:t>Programmer based restrictions</a:t>
            </a:r>
            <a:endParaRPr/>
          </a:p>
          <a:p>
            <a:pPr indent="0" lvl="0" marL="0" marR="0" rtl="0" algn="l">
              <a:spcBef>
                <a:spcPts val="0"/>
              </a:spcBef>
              <a:spcAft>
                <a:spcPts val="0"/>
              </a:spcAft>
              <a:buNone/>
            </a:pPr>
            <a:r>
              <a:t/>
            </a:r>
            <a:endParaRPr sz="2400">
              <a:solidFill>
                <a:schemeClr val="dk2"/>
              </a:solidFill>
              <a:latin typeface="Arial"/>
              <a:ea typeface="Arial"/>
              <a:cs typeface="Arial"/>
              <a:sym typeface="Arial"/>
            </a:endParaRPr>
          </a:p>
        </p:txBody>
      </p:sp>
      <p:sp>
        <p:nvSpPr>
          <p:cNvPr id="968" name="Google Shape;968;p49"/>
          <p:cNvSpPr/>
          <p:nvPr/>
        </p:nvSpPr>
        <p:spPr>
          <a:xfrm>
            <a:off x="5649367" y="1713493"/>
            <a:ext cx="4982538" cy="3028836"/>
          </a:xfrm>
          <a:prstGeom prst="rect">
            <a:avLst/>
          </a:prstGeom>
          <a:noFill/>
          <a:ln cap="flat" cmpd="sng" w="762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800">
              <a:solidFill>
                <a:schemeClr val="dk2"/>
              </a:solidFill>
              <a:latin typeface="Arial"/>
              <a:ea typeface="Arial"/>
              <a:cs typeface="Arial"/>
              <a:sym typeface="Arial"/>
            </a:endParaRPr>
          </a:p>
          <a:p>
            <a:pPr indent="0" lvl="0" marL="0" marR="0" rtl="0" algn="l">
              <a:spcBef>
                <a:spcPts val="0"/>
              </a:spcBef>
              <a:spcAft>
                <a:spcPts val="0"/>
              </a:spcAft>
              <a:buNone/>
            </a:pPr>
            <a:r>
              <a:t/>
            </a:r>
            <a:endParaRPr sz="2800">
              <a:solidFill>
                <a:schemeClr val="dk2"/>
              </a:solidFill>
              <a:latin typeface="Arial"/>
              <a:ea typeface="Arial"/>
              <a:cs typeface="Arial"/>
              <a:sym typeface="Arial"/>
            </a:endParaRPr>
          </a:p>
          <a:p>
            <a:pPr indent="0" lvl="0" marL="0" marR="0" rtl="0" algn="l">
              <a:spcBef>
                <a:spcPts val="0"/>
              </a:spcBef>
              <a:spcAft>
                <a:spcPts val="0"/>
              </a:spcAft>
              <a:buNone/>
            </a:pPr>
            <a:r>
              <a:t/>
            </a:r>
            <a:endParaRPr sz="2400">
              <a:solidFill>
                <a:schemeClr val="dk2"/>
              </a:solidFill>
              <a:latin typeface="Arial"/>
              <a:ea typeface="Arial"/>
              <a:cs typeface="Arial"/>
              <a:sym typeface="Arial"/>
            </a:endParaRPr>
          </a:p>
          <a:p>
            <a:pPr indent="0" lvl="0" marL="0" marR="0" rtl="0" algn="l">
              <a:spcBef>
                <a:spcPts val="0"/>
              </a:spcBef>
              <a:spcAft>
                <a:spcPts val="0"/>
              </a:spcAft>
              <a:buNone/>
            </a:pPr>
            <a:r>
              <a:t/>
            </a:r>
            <a:endParaRPr sz="2400">
              <a:solidFill>
                <a:schemeClr val="dk2"/>
              </a:solidFill>
              <a:latin typeface="Arial"/>
              <a:ea typeface="Arial"/>
              <a:cs typeface="Arial"/>
              <a:sym typeface="Arial"/>
            </a:endParaRPr>
          </a:p>
          <a:p>
            <a:pPr indent="0" lvl="0" marL="0" marR="0" rtl="0" algn="l">
              <a:spcBef>
                <a:spcPts val="0"/>
              </a:spcBef>
              <a:spcAft>
                <a:spcPts val="0"/>
              </a:spcAft>
              <a:buNone/>
            </a:pPr>
            <a:r>
              <a:t/>
            </a:r>
            <a:endParaRPr sz="2400">
              <a:solidFill>
                <a:schemeClr val="dk2"/>
              </a:solidFill>
              <a:latin typeface="Arial"/>
              <a:ea typeface="Arial"/>
              <a:cs typeface="Arial"/>
              <a:sym typeface="Arial"/>
            </a:endParaRPr>
          </a:p>
          <a:p>
            <a:pPr indent="0" lvl="0" marL="0" marR="0" rtl="0" algn="l">
              <a:spcBef>
                <a:spcPts val="0"/>
              </a:spcBef>
              <a:spcAft>
                <a:spcPts val="0"/>
              </a:spcAft>
              <a:buNone/>
            </a:pPr>
            <a:r>
              <a:t/>
            </a:r>
            <a:endParaRPr sz="2400">
              <a:solidFill>
                <a:schemeClr val="dk2"/>
              </a:solidFill>
              <a:latin typeface="Arial"/>
              <a:ea typeface="Arial"/>
              <a:cs typeface="Arial"/>
              <a:sym typeface="Arial"/>
            </a:endParaRPr>
          </a:p>
        </p:txBody>
      </p:sp>
      <p:sp>
        <p:nvSpPr>
          <p:cNvPr id="969" name="Google Shape;969;p49"/>
          <p:cNvSpPr/>
          <p:nvPr/>
        </p:nvSpPr>
        <p:spPr>
          <a:xfrm>
            <a:off x="419641" y="1715093"/>
            <a:ext cx="4980328" cy="732832"/>
          </a:xfrm>
          <a:prstGeom prst="rect">
            <a:avLst/>
          </a:prstGeom>
          <a:solidFill>
            <a:srgbClr val="0080A7"/>
          </a:solidFill>
          <a:ln cap="flat" cmpd="sng" w="762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Arial"/>
                <a:ea typeface="Arial"/>
                <a:cs typeface="Arial"/>
                <a:sym typeface="Arial"/>
              </a:rPr>
              <a:t>Kernels</a:t>
            </a:r>
            <a:endParaRPr/>
          </a:p>
        </p:txBody>
      </p:sp>
      <p:sp>
        <p:nvSpPr>
          <p:cNvPr id="970" name="Google Shape;970;p49"/>
          <p:cNvSpPr/>
          <p:nvPr/>
        </p:nvSpPr>
        <p:spPr>
          <a:xfrm>
            <a:off x="5649367" y="1713494"/>
            <a:ext cx="4982538" cy="734432"/>
          </a:xfrm>
          <a:prstGeom prst="rect">
            <a:avLst/>
          </a:prstGeom>
          <a:solidFill>
            <a:srgbClr val="FF5400"/>
          </a:solidFill>
          <a:ln cap="flat" cmpd="sng" w="76200">
            <a:solidFill>
              <a:srgbClr val="FF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Arial"/>
                <a:ea typeface="Arial"/>
                <a:cs typeface="Arial"/>
                <a:sym typeface="Arial"/>
              </a:rPr>
              <a:t>Parallel</a:t>
            </a:r>
            <a:endParaRPr/>
          </a:p>
        </p:txBody>
      </p:sp>
      <p:sp>
        <p:nvSpPr>
          <p:cNvPr id="971" name="Google Shape;971;p4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KERNELS VS PARALLEL</a:t>
            </a:r>
            <a:endParaRPr/>
          </a:p>
        </p:txBody>
      </p:sp>
      <p:sp>
        <p:nvSpPr>
          <p:cNvPr id="972" name="Google Shape;972;p49"/>
          <p:cNvSpPr txBox="1"/>
          <p:nvPr>
            <p:ph idx="1" type="body"/>
          </p:nvPr>
        </p:nvSpPr>
        <p:spPr>
          <a:xfrm>
            <a:off x="669039" y="2786780"/>
            <a:ext cx="4980328" cy="16166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Compiler decides what to parallelize with direction from user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Compiler guarantees correctness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Can cover multiple loop nests</a:t>
            </a:r>
            <a:endParaRPr/>
          </a:p>
        </p:txBody>
      </p:sp>
      <p:sp>
        <p:nvSpPr>
          <p:cNvPr id="973" name="Google Shape;973;p49"/>
          <p:cNvSpPr txBox="1"/>
          <p:nvPr/>
        </p:nvSpPr>
        <p:spPr>
          <a:xfrm>
            <a:off x="5747979" y="2786780"/>
            <a:ext cx="4982538" cy="16166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lang="en-US" sz="2000" u="none">
                <a:solidFill>
                  <a:schemeClr val="dk2"/>
                </a:solidFill>
                <a:latin typeface="Arial"/>
                <a:ea typeface="Arial"/>
                <a:cs typeface="Arial"/>
                <a:sym typeface="Arial"/>
              </a:rPr>
              <a:t>Programmer decides what to parallelize and communicates that to the compiler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lang="en-US" sz="2000" u="none">
                <a:solidFill>
                  <a:schemeClr val="dk2"/>
                </a:solidFill>
                <a:latin typeface="Arial"/>
                <a:ea typeface="Arial"/>
                <a:cs typeface="Arial"/>
                <a:sym typeface="Arial"/>
              </a:rPr>
              <a:t>Programmer guarantees correctness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lang="en-US" sz="2000" u="none">
                <a:solidFill>
                  <a:schemeClr val="dk2"/>
                </a:solidFill>
                <a:latin typeface="Arial"/>
                <a:ea typeface="Arial"/>
                <a:cs typeface="Arial"/>
                <a:sym typeface="Arial"/>
              </a:rPr>
              <a:t>Must decorate each loop nest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0" st="0"/>
                                            </p:txEl>
                                          </p:spTgt>
                                        </p:tgtEl>
                                        <p:attrNameLst>
                                          <p:attrName>style.visibility</p:attrName>
                                        </p:attrNameLst>
                                      </p:cBhvr>
                                      <p:to>
                                        <p:strVal val="visible"/>
                                      </p:to>
                                    </p:set>
                                    <p:animEffect filter="fade" transition="in">
                                      <p:cBhvr>
                                        <p:cTn dur="500"/>
                                        <p:tgtEl>
                                          <p:spTgt spid="9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1" st="1"/>
                                            </p:txEl>
                                          </p:spTgt>
                                        </p:tgtEl>
                                        <p:attrNameLst>
                                          <p:attrName>style.visibility</p:attrName>
                                        </p:attrNameLst>
                                      </p:cBhvr>
                                      <p:to>
                                        <p:strVal val="visible"/>
                                      </p:to>
                                    </p:set>
                                    <p:animEffect filter="fade" transition="in">
                                      <p:cBhvr>
                                        <p:cTn dur="500"/>
                                        <p:tgtEl>
                                          <p:spTgt spid="9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2" st="2"/>
                                            </p:txEl>
                                          </p:spTgt>
                                        </p:tgtEl>
                                        <p:attrNameLst>
                                          <p:attrName>style.visibility</p:attrName>
                                        </p:attrNameLst>
                                      </p:cBhvr>
                                      <p:to>
                                        <p:strVal val="visible"/>
                                      </p:to>
                                    </p:set>
                                    <p:animEffect filter="fade" transition="in">
                                      <p:cBhvr>
                                        <p:cTn dur="500"/>
                                        <p:tgtEl>
                                          <p:spTgt spid="972">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73">
                                            <p:txEl>
                                              <p:pRg end="0" st="0"/>
                                            </p:txEl>
                                          </p:spTgt>
                                        </p:tgtEl>
                                        <p:attrNameLst>
                                          <p:attrName>style.visibility</p:attrName>
                                        </p:attrNameLst>
                                      </p:cBhvr>
                                      <p:to>
                                        <p:strVal val="visible"/>
                                      </p:to>
                                    </p:set>
                                    <p:animEffect filter="fade" transition="in">
                                      <p:cBhvr>
                                        <p:cTn dur="500"/>
                                        <p:tgtEl>
                                          <p:spTgt spid="97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3">
                                            <p:txEl>
                                              <p:pRg end="1" st="1"/>
                                            </p:txEl>
                                          </p:spTgt>
                                        </p:tgtEl>
                                        <p:attrNameLst>
                                          <p:attrName>style.visibility</p:attrName>
                                        </p:attrNameLst>
                                      </p:cBhvr>
                                      <p:to>
                                        <p:strVal val="visible"/>
                                      </p:to>
                                    </p:set>
                                    <p:animEffect filter="fade" transition="in">
                                      <p:cBhvr>
                                        <p:cTn dur="500"/>
                                        <p:tgtEl>
                                          <p:spTgt spid="97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73">
                                            <p:txEl>
                                              <p:pRg end="2" st="2"/>
                                            </p:txEl>
                                          </p:spTgt>
                                        </p:tgtEl>
                                        <p:attrNameLst>
                                          <p:attrName>style.visibility</p:attrName>
                                        </p:attrNameLst>
                                      </p:cBhvr>
                                      <p:to>
                                        <p:strVal val="visible"/>
                                      </p:to>
                                    </p:set>
                                    <p:animEffect filter="fade" transition="in">
                                      <p:cBhvr>
                                        <p:cTn dur="500"/>
                                        <p:tgtEl>
                                          <p:spTgt spid="9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0"/>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COMPILING PARALLEL CODE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51"/>
          <p:cNvSpPr/>
          <p:nvPr/>
        </p:nvSpPr>
        <p:spPr>
          <a:xfrm>
            <a:off x="404397" y="1935542"/>
            <a:ext cx="414079" cy="850562"/>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6" name="Google Shape;986;p51"/>
          <p:cNvSpPr/>
          <p:nvPr/>
        </p:nvSpPr>
        <p:spPr>
          <a:xfrm>
            <a:off x="388598" y="1576622"/>
            <a:ext cx="1086432"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CODE</a:t>
            </a:r>
            <a:endParaRPr/>
          </a:p>
        </p:txBody>
      </p:sp>
      <p:sp>
        <p:nvSpPr>
          <p:cNvPr id="987" name="Google Shape;987;p51"/>
          <p:cNvSpPr/>
          <p:nvPr/>
        </p:nvSpPr>
        <p:spPr>
          <a:xfrm>
            <a:off x="404399" y="1937580"/>
            <a:ext cx="9976106" cy="848524"/>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7:</a:t>
            </a:r>
            <a:r>
              <a:rPr lang="en-US" sz="1800">
                <a:solidFill>
                  <a:srgbClr val="8E4000"/>
                </a:solidFill>
                <a:latin typeface="Consolas"/>
                <a:ea typeface="Consolas"/>
                <a:cs typeface="Consolas"/>
                <a:sym typeface="Consolas"/>
              </a:rPr>
              <a:t>	#pragma acc parallel loop</a:t>
            </a:r>
            <a:endParaRPr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8:</a:t>
            </a:r>
            <a:r>
              <a:rPr lang="en-US" sz="1800">
                <a:solidFill>
                  <a:schemeClr val="dk2"/>
                </a:solidFill>
                <a:latin typeface="Consolas"/>
                <a:ea typeface="Consolas"/>
                <a:cs typeface="Consolas"/>
                <a:sym typeface="Consolas"/>
              </a:rPr>
              <a:t> </a:t>
            </a:r>
            <a:r>
              <a:rPr lang="en-US" sz="1800">
                <a:solidFill>
                  <a:srgbClr val="064CB7"/>
                </a:solidFill>
                <a:latin typeface="Consolas"/>
                <a:ea typeface="Consolas"/>
                <a:cs typeface="Consolas"/>
                <a:sym typeface="Consolas"/>
              </a:rPr>
              <a:t>	</a:t>
            </a:r>
            <a:r>
              <a:rPr lang="en-US" sz="1800">
                <a:solidFill>
                  <a:srgbClr val="3051FF"/>
                </a:solidFill>
                <a:latin typeface="Consolas"/>
                <a:ea typeface="Consolas"/>
                <a:cs typeface="Consolas"/>
                <a:sym typeface="Consolas"/>
              </a:rPr>
              <a:t>for</a:t>
            </a:r>
            <a:r>
              <a:rPr lang="en-US" sz="1800">
                <a:solidFill>
                  <a:schemeClr val="dk2"/>
                </a:solidFill>
                <a:latin typeface="Consolas"/>
                <a:ea typeface="Consolas"/>
                <a:cs typeface="Consolas"/>
                <a:sym typeface="Consolas"/>
              </a:rPr>
              <a:t>(</a:t>
            </a:r>
            <a:r>
              <a:rPr lang="en-US" sz="1800">
                <a:solidFill>
                  <a:srgbClr val="A64CFF"/>
                </a:solidFill>
                <a:latin typeface="Consolas"/>
                <a:ea typeface="Consolas"/>
                <a:cs typeface="Consolas"/>
                <a:sym typeface="Consolas"/>
              </a:rPr>
              <a:t>int</a:t>
            </a:r>
            <a:r>
              <a:rPr lang="en-US" sz="1800">
                <a:solidFill>
                  <a:schemeClr val="dk2"/>
                </a:solidFill>
                <a:latin typeface="Consolas"/>
                <a:ea typeface="Consolas"/>
                <a:cs typeface="Consolas"/>
                <a:sym typeface="Consolas"/>
              </a:rPr>
              <a:t> i = </a:t>
            </a:r>
            <a:r>
              <a:rPr lang="en-US" sz="1800">
                <a:solidFill>
                  <a:srgbClr val="FF8738"/>
                </a:solidFill>
                <a:latin typeface="Consolas"/>
                <a:ea typeface="Consolas"/>
                <a:cs typeface="Consolas"/>
                <a:sym typeface="Consolas"/>
              </a:rPr>
              <a:t>0</a:t>
            </a:r>
            <a:r>
              <a:rPr lang="en-US" sz="1800">
                <a:solidFill>
                  <a:schemeClr val="dk2"/>
                </a:solidFill>
                <a:latin typeface="Consolas"/>
                <a:ea typeface="Consolas"/>
                <a:cs typeface="Consolas"/>
                <a:sym typeface="Consolas"/>
              </a:rPr>
              <a:t>; i &lt; N; i</a:t>
            </a:r>
            <a:r>
              <a:rPr lang="en-US" sz="1800">
                <a:solidFill>
                  <a:srgbClr val="030382"/>
                </a:solidFill>
                <a:latin typeface="Consolas"/>
                <a:ea typeface="Consolas"/>
                <a:cs typeface="Consolas"/>
                <a:sym typeface="Consolas"/>
              </a:rPr>
              <a:t>++</a:t>
            </a:r>
            <a:r>
              <a:rPr lang="en-US" sz="18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9:</a:t>
            </a:r>
            <a:r>
              <a:rPr lang="en-US" sz="1800">
                <a:solidFill>
                  <a:srgbClr val="00B050"/>
                </a:solidFill>
                <a:latin typeface="Consolas"/>
                <a:ea typeface="Consolas"/>
                <a:cs typeface="Consolas"/>
                <a:sym typeface="Consolas"/>
              </a:rPr>
              <a:t>		</a:t>
            </a:r>
            <a:r>
              <a:rPr lang="en-US" sz="1800">
                <a:solidFill>
                  <a:schemeClr val="dk2"/>
                </a:solidFill>
                <a:latin typeface="Consolas"/>
                <a:ea typeface="Consolas"/>
                <a:cs typeface="Consolas"/>
                <a:sym typeface="Consolas"/>
              </a:rPr>
              <a:t>a[i] = </a:t>
            </a:r>
            <a:r>
              <a:rPr lang="en-US" sz="1800">
                <a:solidFill>
                  <a:srgbClr val="FF8738"/>
                </a:solidFill>
                <a:latin typeface="Consolas"/>
                <a:ea typeface="Consolas"/>
                <a:cs typeface="Consolas"/>
                <a:sym typeface="Consolas"/>
              </a:rPr>
              <a:t>0</a:t>
            </a:r>
            <a:r>
              <a:rPr lang="en-US" sz="1800">
                <a:solidFill>
                  <a:schemeClr val="dk2"/>
                </a:solidFill>
                <a:latin typeface="Consolas"/>
                <a:ea typeface="Consolas"/>
                <a:cs typeface="Consolas"/>
                <a:sym typeface="Consolas"/>
              </a:rPr>
              <a:t>;</a:t>
            </a:r>
            <a:endParaRPr/>
          </a:p>
        </p:txBody>
      </p:sp>
      <p:sp>
        <p:nvSpPr>
          <p:cNvPr id="988" name="Google Shape;988;p5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COMPILING PARALLEL CODE (PGI)</a:t>
            </a:r>
            <a:endParaRPr/>
          </a:p>
        </p:txBody>
      </p:sp>
      <p:sp>
        <p:nvSpPr>
          <p:cNvPr id="989" name="Google Shape;989;p51"/>
          <p:cNvSpPr/>
          <p:nvPr/>
        </p:nvSpPr>
        <p:spPr>
          <a:xfrm>
            <a:off x="388597" y="2930180"/>
            <a:ext cx="1563467"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COMPILING</a:t>
            </a:r>
            <a:endParaRPr/>
          </a:p>
        </p:txBody>
      </p:sp>
      <p:sp>
        <p:nvSpPr>
          <p:cNvPr id="990" name="Google Shape;990;p51"/>
          <p:cNvSpPr/>
          <p:nvPr/>
        </p:nvSpPr>
        <p:spPr>
          <a:xfrm>
            <a:off x="404399" y="3291137"/>
            <a:ext cx="9976106" cy="451561"/>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pgcc –fast –acc –ta=multicore –Minfo=accel main.c</a:t>
            </a:r>
            <a:endParaRPr sz="1800">
              <a:solidFill>
                <a:schemeClr val="dk2"/>
              </a:solidFill>
              <a:latin typeface="Consolas"/>
              <a:ea typeface="Consolas"/>
              <a:cs typeface="Consolas"/>
              <a:sym typeface="Consolas"/>
            </a:endParaRPr>
          </a:p>
        </p:txBody>
      </p:sp>
      <p:sp>
        <p:nvSpPr>
          <p:cNvPr id="991" name="Google Shape;991;p51"/>
          <p:cNvSpPr/>
          <p:nvPr/>
        </p:nvSpPr>
        <p:spPr>
          <a:xfrm>
            <a:off x="388597" y="3886774"/>
            <a:ext cx="1563467"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FEEDBACK</a:t>
            </a:r>
            <a:endParaRPr/>
          </a:p>
        </p:txBody>
      </p:sp>
      <p:sp>
        <p:nvSpPr>
          <p:cNvPr id="992" name="Google Shape;992;p51"/>
          <p:cNvSpPr/>
          <p:nvPr/>
        </p:nvSpPr>
        <p:spPr>
          <a:xfrm>
            <a:off x="404399" y="4247730"/>
            <a:ext cx="9976106" cy="895769"/>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main:</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7,	Generating Multicore code</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8, #pragma acc loop gang</a:t>
            </a:r>
            <a:endParaRPr/>
          </a:p>
        </p:txBody>
      </p:sp>
      <p:sp>
        <p:nvSpPr>
          <p:cNvPr id="993" name="Google Shape;993;p51"/>
          <p:cNvSpPr/>
          <p:nvPr/>
        </p:nvSpPr>
        <p:spPr>
          <a:xfrm>
            <a:off x="914400" y="1990725"/>
            <a:ext cx="3257550" cy="2476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4" name="Google Shape;994;p51"/>
          <p:cNvSpPr/>
          <p:nvPr/>
        </p:nvSpPr>
        <p:spPr>
          <a:xfrm>
            <a:off x="1085850" y="4567026"/>
            <a:ext cx="3752850" cy="2476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5" name="Google Shape;995;p51"/>
          <p:cNvSpPr/>
          <p:nvPr/>
        </p:nvSpPr>
        <p:spPr>
          <a:xfrm>
            <a:off x="1633544" y="4817408"/>
            <a:ext cx="3220958" cy="2476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6" name="Google Shape;996;p51"/>
          <p:cNvSpPr/>
          <p:nvPr/>
        </p:nvSpPr>
        <p:spPr>
          <a:xfrm>
            <a:off x="914400" y="2235365"/>
            <a:ext cx="3357562" cy="2476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7" name="Google Shape;997;p51"/>
          <p:cNvSpPr/>
          <p:nvPr/>
        </p:nvSpPr>
        <p:spPr>
          <a:xfrm>
            <a:off x="2703007" y="3386608"/>
            <a:ext cx="1755592" cy="2476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5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5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5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93"/>
                                        </p:tgtEl>
                                      </p:cBhvr>
                                    </p:animEffect>
                                    <p:set>
                                      <p:cBhvr>
                                        <p:cTn dur="1" fill="hold">
                                          <p:stCondLst>
                                            <p:cond delay="500"/>
                                          </p:stCondLst>
                                        </p:cTn>
                                        <p:tgtEl>
                                          <p:spTgt spid="9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97"/>
                                        </p:tgtEl>
                                      </p:cBhvr>
                                    </p:animEffect>
                                    <p:set>
                                      <p:cBhvr>
                                        <p:cTn dur="1" fill="hold">
                                          <p:stCondLst>
                                            <p:cond delay="500"/>
                                          </p:stCondLst>
                                        </p:cTn>
                                        <p:tgtEl>
                                          <p:spTgt spid="9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94"/>
                                        </p:tgtEl>
                                      </p:cBhvr>
                                    </p:animEffect>
                                    <p:set>
                                      <p:cBhvr>
                                        <p:cTn dur="1" fill="hold">
                                          <p:stCondLst>
                                            <p:cond delay="500"/>
                                          </p:stCondLst>
                                        </p:cTn>
                                        <p:tgtEl>
                                          <p:spTgt spid="99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5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52"/>
          <p:cNvSpPr/>
          <p:nvPr/>
        </p:nvSpPr>
        <p:spPr>
          <a:xfrm>
            <a:off x="404397" y="1935542"/>
            <a:ext cx="414079" cy="850562"/>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4" name="Google Shape;1004;p52"/>
          <p:cNvSpPr/>
          <p:nvPr/>
        </p:nvSpPr>
        <p:spPr>
          <a:xfrm>
            <a:off x="388598" y="1576622"/>
            <a:ext cx="1086432"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CODE</a:t>
            </a:r>
            <a:endParaRPr/>
          </a:p>
        </p:txBody>
      </p:sp>
      <p:sp>
        <p:nvSpPr>
          <p:cNvPr id="1005" name="Google Shape;1005;p52"/>
          <p:cNvSpPr/>
          <p:nvPr/>
        </p:nvSpPr>
        <p:spPr>
          <a:xfrm>
            <a:off x="404399" y="1937580"/>
            <a:ext cx="9976106" cy="848524"/>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7:</a:t>
            </a:r>
            <a:r>
              <a:rPr lang="en-US" sz="1800">
                <a:solidFill>
                  <a:srgbClr val="8E4000"/>
                </a:solidFill>
                <a:latin typeface="Consolas"/>
                <a:ea typeface="Consolas"/>
                <a:cs typeface="Consolas"/>
                <a:sym typeface="Consolas"/>
              </a:rPr>
              <a:t>	#pragma acc kernels</a:t>
            </a:r>
            <a:endParaRPr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8:</a:t>
            </a:r>
            <a:r>
              <a:rPr lang="en-US" sz="1800">
                <a:solidFill>
                  <a:schemeClr val="dk2"/>
                </a:solidFill>
                <a:latin typeface="Consolas"/>
                <a:ea typeface="Consolas"/>
                <a:cs typeface="Consolas"/>
                <a:sym typeface="Consolas"/>
              </a:rPr>
              <a:t> </a:t>
            </a:r>
            <a:r>
              <a:rPr lang="en-US" sz="1800">
                <a:solidFill>
                  <a:srgbClr val="064CB7"/>
                </a:solidFill>
                <a:latin typeface="Consolas"/>
                <a:ea typeface="Consolas"/>
                <a:cs typeface="Consolas"/>
                <a:sym typeface="Consolas"/>
              </a:rPr>
              <a:t>	</a:t>
            </a:r>
            <a:r>
              <a:rPr lang="en-US" sz="1800">
                <a:solidFill>
                  <a:srgbClr val="3051FF"/>
                </a:solidFill>
                <a:latin typeface="Consolas"/>
                <a:ea typeface="Consolas"/>
                <a:cs typeface="Consolas"/>
                <a:sym typeface="Consolas"/>
              </a:rPr>
              <a:t>for</a:t>
            </a:r>
            <a:r>
              <a:rPr lang="en-US" sz="1800">
                <a:solidFill>
                  <a:schemeClr val="dk2"/>
                </a:solidFill>
                <a:latin typeface="Consolas"/>
                <a:ea typeface="Consolas"/>
                <a:cs typeface="Consolas"/>
                <a:sym typeface="Consolas"/>
              </a:rPr>
              <a:t>(</a:t>
            </a:r>
            <a:r>
              <a:rPr lang="en-US" sz="1800">
                <a:solidFill>
                  <a:srgbClr val="A64CFF"/>
                </a:solidFill>
                <a:latin typeface="Consolas"/>
                <a:ea typeface="Consolas"/>
                <a:cs typeface="Consolas"/>
                <a:sym typeface="Consolas"/>
              </a:rPr>
              <a:t>int</a:t>
            </a:r>
            <a:r>
              <a:rPr lang="en-US" sz="1800">
                <a:solidFill>
                  <a:schemeClr val="dk2"/>
                </a:solidFill>
                <a:latin typeface="Consolas"/>
                <a:ea typeface="Consolas"/>
                <a:cs typeface="Consolas"/>
                <a:sym typeface="Consolas"/>
              </a:rPr>
              <a:t> i = </a:t>
            </a:r>
            <a:r>
              <a:rPr lang="en-US" sz="1800">
                <a:solidFill>
                  <a:srgbClr val="FF8738"/>
                </a:solidFill>
                <a:latin typeface="Consolas"/>
                <a:ea typeface="Consolas"/>
                <a:cs typeface="Consolas"/>
                <a:sym typeface="Consolas"/>
              </a:rPr>
              <a:t>0</a:t>
            </a:r>
            <a:r>
              <a:rPr lang="en-US" sz="1800">
                <a:solidFill>
                  <a:schemeClr val="dk2"/>
                </a:solidFill>
                <a:latin typeface="Consolas"/>
                <a:ea typeface="Consolas"/>
                <a:cs typeface="Consolas"/>
                <a:sym typeface="Consolas"/>
              </a:rPr>
              <a:t>; i &lt; N; i</a:t>
            </a:r>
            <a:r>
              <a:rPr lang="en-US" sz="1800">
                <a:solidFill>
                  <a:srgbClr val="030382"/>
                </a:solidFill>
                <a:latin typeface="Consolas"/>
                <a:ea typeface="Consolas"/>
                <a:cs typeface="Consolas"/>
                <a:sym typeface="Consolas"/>
              </a:rPr>
              <a:t>++</a:t>
            </a:r>
            <a:r>
              <a:rPr lang="en-US" sz="18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9:</a:t>
            </a:r>
            <a:r>
              <a:rPr lang="en-US" sz="1800">
                <a:solidFill>
                  <a:srgbClr val="00B050"/>
                </a:solidFill>
                <a:latin typeface="Consolas"/>
                <a:ea typeface="Consolas"/>
                <a:cs typeface="Consolas"/>
                <a:sym typeface="Consolas"/>
              </a:rPr>
              <a:t>		</a:t>
            </a:r>
            <a:r>
              <a:rPr lang="en-US" sz="1800">
                <a:solidFill>
                  <a:schemeClr val="dk2"/>
                </a:solidFill>
                <a:latin typeface="Consolas"/>
                <a:ea typeface="Consolas"/>
                <a:cs typeface="Consolas"/>
                <a:sym typeface="Consolas"/>
              </a:rPr>
              <a:t>a[i] = </a:t>
            </a:r>
            <a:r>
              <a:rPr lang="en-US" sz="1800">
                <a:solidFill>
                  <a:srgbClr val="FF8738"/>
                </a:solidFill>
                <a:latin typeface="Consolas"/>
                <a:ea typeface="Consolas"/>
                <a:cs typeface="Consolas"/>
                <a:sym typeface="Consolas"/>
              </a:rPr>
              <a:t>0</a:t>
            </a:r>
            <a:r>
              <a:rPr lang="en-US" sz="1800">
                <a:solidFill>
                  <a:schemeClr val="dk2"/>
                </a:solidFill>
                <a:latin typeface="Consolas"/>
                <a:ea typeface="Consolas"/>
                <a:cs typeface="Consolas"/>
                <a:sym typeface="Consolas"/>
              </a:rPr>
              <a:t>;</a:t>
            </a:r>
            <a:endParaRPr/>
          </a:p>
        </p:txBody>
      </p:sp>
      <p:sp>
        <p:nvSpPr>
          <p:cNvPr id="1006" name="Google Shape;1006;p5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COMPILING PARALLEL CODE (PGI)</a:t>
            </a:r>
            <a:endParaRPr/>
          </a:p>
        </p:txBody>
      </p:sp>
      <p:sp>
        <p:nvSpPr>
          <p:cNvPr id="1007" name="Google Shape;1007;p52"/>
          <p:cNvSpPr/>
          <p:nvPr/>
        </p:nvSpPr>
        <p:spPr>
          <a:xfrm>
            <a:off x="388597" y="2930180"/>
            <a:ext cx="1563467"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COMPILING</a:t>
            </a:r>
            <a:endParaRPr/>
          </a:p>
        </p:txBody>
      </p:sp>
      <p:sp>
        <p:nvSpPr>
          <p:cNvPr id="1008" name="Google Shape;1008;p52"/>
          <p:cNvSpPr/>
          <p:nvPr/>
        </p:nvSpPr>
        <p:spPr>
          <a:xfrm>
            <a:off x="404399" y="3291137"/>
            <a:ext cx="9976106" cy="451561"/>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pgcc –fast –acc –ta=multicore –Minfo=accel main.c</a:t>
            </a:r>
            <a:endParaRPr sz="1800">
              <a:solidFill>
                <a:schemeClr val="dk2"/>
              </a:solidFill>
              <a:latin typeface="Consolas"/>
              <a:ea typeface="Consolas"/>
              <a:cs typeface="Consolas"/>
              <a:sym typeface="Consolas"/>
            </a:endParaRPr>
          </a:p>
        </p:txBody>
      </p:sp>
      <p:sp>
        <p:nvSpPr>
          <p:cNvPr id="1009" name="Google Shape;1009;p52"/>
          <p:cNvSpPr/>
          <p:nvPr/>
        </p:nvSpPr>
        <p:spPr>
          <a:xfrm>
            <a:off x="388597" y="3886774"/>
            <a:ext cx="1563467"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FEEDBACK</a:t>
            </a:r>
            <a:endParaRPr/>
          </a:p>
        </p:txBody>
      </p:sp>
      <p:sp>
        <p:nvSpPr>
          <p:cNvPr id="1010" name="Google Shape;1010;p52"/>
          <p:cNvSpPr/>
          <p:nvPr/>
        </p:nvSpPr>
        <p:spPr>
          <a:xfrm>
            <a:off x="404399" y="4247730"/>
            <a:ext cx="9976106" cy="1124370"/>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main:</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8,	Loop is parallelizable</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Generating Multicore code</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8, #pragma acc loop gang</a:t>
            </a:r>
            <a:endParaRPr/>
          </a:p>
        </p:txBody>
      </p:sp>
      <p:sp>
        <p:nvSpPr>
          <p:cNvPr id="1011" name="Google Shape;1011;p52"/>
          <p:cNvSpPr/>
          <p:nvPr/>
        </p:nvSpPr>
        <p:spPr>
          <a:xfrm>
            <a:off x="1576388" y="4533690"/>
            <a:ext cx="2886075" cy="2762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012" name="Google Shape;1012;p52"/>
          <p:cNvCxnSpPr/>
          <p:nvPr/>
        </p:nvCxnSpPr>
        <p:spPr>
          <a:xfrm>
            <a:off x="2428875" y="2205040"/>
            <a:ext cx="962025" cy="0"/>
          </a:xfrm>
          <a:prstGeom prst="straightConnector1">
            <a:avLst/>
          </a:prstGeom>
          <a:noFill/>
          <a:ln cap="flat" cmpd="sng" w="38100">
            <a:solidFill>
              <a:schemeClr val="accent4"/>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5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12"/>
                                        </p:tgtEl>
                                      </p:cBhvr>
                                    </p:animEffect>
                                    <p:set>
                                      <p:cBhvr>
                                        <p:cTn dur="1" fill="hold">
                                          <p:stCondLst>
                                            <p:cond delay="500"/>
                                          </p:stCondLst>
                                        </p:cTn>
                                        <p:tgtEl>
                                          <p:spTgt spid="101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500"/>
                                        <p:tgtEl>
                                          <p:spTgt spid="1010"/>
                                        </p:tgtEl>
                                      </p:cBhvr>
                                    </p:animEffect>
                                  </p:childTnLst>
                                </p:cTn>
                              </p:par>
                              <p:par>
                                <p:cTn fill="hold" nodeType="with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500"/>
                                        <p:tgtEl>
                                          <p:spTgt spid="1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500"/>
                                        <p:tgtEl>
                                          <p:spTgt spid="1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3"/>
          <p:cNvSpPr/>
          <p:nvPr/>
        </p:nvSpPr>
        <p:spPr>
          <a:xfrm>
            <a:off x="404397" y="1935542"/>
            <a:ext cx="414079" cy="850562"/>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9" name="Google Shape;1019;p53"/>
          <p:cNvSpPr/>
          <p:nvPr/>
        </p:nvSpPr>
        <p:spPr>
          <a:xfrm>
            <a:off x="388598" y="1576622"/>
            <a:ext cx="1086432"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CODE</a:t>
            </a:r>
            <a:endParaRPr/>
          </a:p>
        </p:txBody>
      </p:sp>
      <p:sp>
        <p:nvSpPr>
          <p:cNvPr id="1020" name="Google Shape;1020;p53"/>
          <p:cNvSpPr/>
          <p:nvPr/>
        </p:nvSpPr>
        <p:spPr>
          <a:xfrm>
            <a:off x="404399" y="1937580"/>
            <a:ext cx="9976106" cy="848524"/>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7:</a:t>
            </a:r>
            <a:r>
              <a:rPr lang="en-US" sz="1800">
                <a:solidFill>
                  <a:srgbClr val="8E4000"/>
                </a:solidFill>
                <a:latin typeface="Consolas"/>
                <a:ea typeface="Consolas"/>
                <a:cs typeface="Consolas"/>
                <a:sym typeface="Consolas"/>
              </a:rPr>
              <a:t>	#pragma acc kernels</a:t>
            </a:r>
            <a:endParaRPr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8:</a:t>
            </a:r>
            <a:r>
              <a:rPr lang="en-US" sz="1800">
                <a:solidFill>
                  <a:schemeClr val="dk2"/>
                </a:solidFill>
                <a:latin typeface="Consolas"/>
                <a:ea typeface="Consolas"/>
                <a:cs typeface="Consolas"/>
                <a:sym typeface="Consolas"/>
              </a:rPr>
              <a:t> </a:t>
            </a:r>
            <a:r>
              <a:rPr lang="en-US" sz="1800">
                <a:solidFill>
                  <a:srgbClr val="064CB7"/>
                </a:solidFill>
                <a:latin typeface="Consolas"/>
                <a:ea typeface="Consolas"/>
                <a:cs typeface="Consolas"/>
                <a:sym typeface="Consolas"/>
              </a:rPr>
              <a:t>	</a:t>
            </a:r>
            <a:r>
              <a:rPr lang="en-US" sz="1800">
                <a:solidFill>
                  <a:srgbClr val="3051FF"/>
                </a:solidFill>
                <a:latin typeface="Consolas"/>
                <a:ea typeface="Consolas"/>
                <a:cs typeface="Consolas"/>
                <a:sym typeface="Consolas"/>
              </a:rPr>
              <a:t>for</a:t>
            </a:r>
            <a:r>
              <a:rPr lang="en-US" sz="1800">
                <a:solidFill>
                  <a:schemeClr val="dk2"/>
                </a:solidFill>
                <a:latin typeface="Consolas"/>
                <a:ea typeface="Consolas"/>
                <a:cs typeface="Consolas"/>
                <a:sym typeface="Consolas"/>
              </a:rPr>
              <a:t>(</a:t>
            </a:r>
            <a:r>
              <a:rPr lang="en-US" sz="1800">
                <a:solidFill>
                  <a:srgbClr val="A64CFF"/>
                </a:solidFill>
                <a:latin typeface="Consolas"/>
                <a:ea typeface="Consolas"/>
                <a:cs typeface="Consolas"/>
                <a:sym typeface="Consolas"/>
              </a:rPr>
              <a:t>int</a:t>
            </a:r>
            <a:r>
              <a:rPr lang="en-US" sz="1800">
                <a:solidFill>
                  <a:schemeClr val="dk2"/>
                </a:solidFill>
                <a:latin typeface="Consolas"/>
                <a:ea typeface="Consolas"/>
                <a:cs typeface="Consolas"/>
                <a:sym typeface="Consolas"/>
              </a:rPr>
              <a:t> i = </a:t>
            </a:r>
            <a:r>
              <a:rPr lang="en-US" sz="1800">
                <a:solidFill>
                  <a:srgbClr val="FF8738"/>
                </a:solidFill>
                <a:latin typeface="Consolas"/>
                <a:ea typeface="Consolas"/>
                <a:cs typeface="Consolas"/>
                <a:sym typeface="Consolas"/>
              </a:rPr>
              <a:t>1</a:t>
            </a:r>
            <a:r>
              <a:rPr lang="en-US" sz="1800">
                <a:solidFill>
                  <a:schemeClr val="dk2"/>
                </a:solidFill>
                <a:latin typeface="Consolas"/>
                <a:ea typeface="Consolas"/>
                <a:cs typeface="Consolas"/>
                <a:sym typeface="Consolas"/>
              </a:rPr>
              <a:t>; i &lt; N; i</a:t>
            </a:r>
            <a:r>
              <a:rPr lang="en-US" sz="1800">
                <a:solidFill>
                  <a:srgbClr val="030382"/>
                </a:solidFill>
                <a:latin typeface="Consolas"/>
                <a:ea typeface="Consolas"/>
                <a:cs typeface="Consolas"/>
                <a:sym typeface="Consolas"/>
              </a:rPr>
              <a:t>++</a:t>
            </a:r>
            <a:r>
              <a:rPr lang="en-US" sz="18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9:</a:t>
            </a:r>
            <a:r>
              <a:rPr lang="en-US" sz="1800">
                <a:solidFill>
                  <a:srgbClr val="00B050"/>
                </a:solidFill>
                <a:latin typeface="Consolas"/>
                <a:ea typeface="Consolas"/>
                <a:cs typeface="Consolas"/>
                <a:sym typeface="Consolas"/>
              </a:rPr>
              <a:t>		</a:t>
            </a:r>
            <a:r>
              <a:rPr lang="en-US" sz="1800">
                <a:solidFill>
                  <a:schemeClr val="dk2"/>
                </a:solidFill>
                <a:latin typeface="Consolas"/>
                <a:ea typeface="Consolas"/>
                <a:cs typeface="Consolas"/>
                <a:sym typeface="Consolas"/>
              </a:rPr>
              <a:t>a[i] = a[i-1] + a[i];</a:t>
            </a:r>
            <a:endParaRPr/>
          </a:p>
        </p:txBody>
      </p:sp>
      <p:sp>
        <p:nvSpPr>
          <p:cNvPr id="1021" name="Google Shape;1021;p5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COMPILING PARALLEL CODE (PGI)</a:t>
            </a:r>
            <a:endParaRPr/>
          </a:p>
        </p:txBody>
      </p:sp>
      <p:sp>
        <p:nvSpPr>
          <p:cNvPr id="1022" name="Google Shape;1022;p53"/>
          <p:cNvSpPr/>
          <p:nvPr/>
        </p:nvSpPr>
        <p:spPr>
          <a:xfrm>
            <a:off x="388597" y="2930180"/>
            <a:ext cx="1563467"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COMPILING</a:t>
            </a:r>
            <a:endParaRPr/>
          </a:p>
        </p:txBody>
      </p:sp>
      <p:sp>
        <p:nvSpPr>
          <p:cNvPr id="1023" name="Google Shape;1023;p53"/>
          <p:cNvSpPr/>
          <p:nvPr/>
        </p:nvSpPr>
        <p:spPr>
          <a:xfrm>
            <a:off x="404399" y="3291137"/>
            <a:ext cx="9976106" cy="451561"/>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pgcc –fast –acc –ta=multicore –Minfo=accel main.c</a:t>
            </a:r>
            <a:endParaRPr sz="1800">
              <a:solidFill>
                <a:schemeClr val="dk2"/>
              </a:solidFill>
              <a:latin typeface="Consolas"/>
              <a:ea typeface="Consolas"/>
              <a:cs typeface="Consolas"/>
              <a:sym typeface="Consolas"/>
            </a:endParaRPr>
          </a:p>
        </p:txBody>
      </p:sp>
      <p:sp>
        <p:nvSpPr>
          <p:cNvPr id="1024" name="Google Shape;1024;p53"/>
          <p:cNvSpPr/>
          <p:nvPr/>
        </p:nvSpPr>
        <p:spPr>
          <a:xfrm>
            <a:off x="388597" y="3886774"/>
            <a:ext cx="1563467"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FEEDBACK</a:t>
            </a:r>
            <a:endParaRPr/>
          </a:p>
        </p:txBody>
      </p:sp>
      <p:sp>
        <p:nvSpPr>
          <p:cNvPr id="1025" name="Google Shape;1025;p53"/>
          <p:cNvSpPr/>
          <p:nvPr/>
        </p:nvSpPr>
        <p:spPr>
          <a:xfrm>
            <a:off x="404399" y="4247730"/>
            <a:ext cx="9976106" cy="905295"/>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main:</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8,	Loop carried dependence of a-&gt; prevents parallelization</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Loop carried backward dependence of a-&gt; prevents vectorization</a:t>
            </a:r>
            <a:endParaRPr/>
          </a:p>
        </p:txBody>
      </p:sp>
      <p:sp>
        <p:nvSpPr>
          <p:cNvPr id="1026" name="Google Shape;1026;p53"/>
          <p:cNvSpPr/>
          <p:nvPr/>
        </p:nvSpPr>
        <p:spPr>
          <a:xfrm>
            <a:off x="876301" y="2209797"/>
            <a:ext cx="3543300" cy="54296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7" name="Google Shape;1027;p53"/>
          <p:cNvSpPr txBox="1"/>
          <p:nvPr/>
        </p:nvSpPr>
        <p:spPr>
          <a:xfrm>
            <a:off x="4383924" y="2312353"/>
            <a:ext cx="1928734"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Non-parallel loop</a:t>
            </a:r>
            <a:endParaRPr/>
          </a:p>
        </p:txBody>
      </p:sp>
      <p:sp>
        <p:nvSpPr>
          <p:cNvPr id="1028" name="Google Shape;1028;p53"/>
          <p:cNvSpPr/>
          <p:nvPr/>
        </p:nvSpPr>
        <p:spPr>
          <a:xfrm>
            <a:off x="1604963" y="4529138"/>
            <a:ext cx="7019925" cy="3143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500"/>
                                        <p:tgtEl>
                                          <p:spTgt spid="10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500"/>
                                        <p:tgtEl>
                                          <p:spTgt spid="1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5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54"/>
          <p:cNvSpPr/>
          <p:nvPr/>
        </p:nvSpPr>
        <p:spPr>
          <a:xfrm>
            <a:off x="404397" y="1935542"/>
            <a:ext cx="414079" cy="850562"/>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5" name="Google Shape;1035;p54"/>
          <p:cNvSpPr/>
          <p:nvPr/>
        </p:nvSpPr>
        <p:spPr>
          <a:xfrm>
            <a:off x="388598" y="1576622"/>
            <a:ext cx="1086432"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CODE</a:t>
            </a:r>
            <a:endParaRPr/>
          </a:p>
        </p:txBody>
      </p:sp>
      <p:sp>
        <p:nvSpPr>
          <p:cNvPr id="1036" name="Google Shape;1036;p54"/>
          <p:cNvSpPr/>
          <p:nvPr/>
        </p:nvSpPr>
        <p:spPr>
          <a:xfrm>
            <a:off x="404399" y="1937580"/>
            <a:ext cx="9976106" cy="848524"/>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7:</a:t>
            </a:r>
            <a:r>
              <a:rPr lang="en-US" sz="1800">
                <a:solidFill>
                  <a:srgbClr val="8E4000"/>
                </a:solidFill>
                <a:latin typeface="Consolas"/>
                <a:ea typeface="Consolas"/>
                <a:cs typeface="Consolas"/>
                <a:sym typeface="Consolas"/>
              </a:rPr>
              <a:t>	#pragma acc parallel loop</a:t>
            </a:r>
            <a:endParaRPr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8:</a:t>
            </a:r>
            <a:r>
              <a:rPr lang="en-US" sz="1800">
                <a:solidFill>
                  <a:schemeClr val="dk2"/>
                </a:solidFill>
                <a:latin typeface="Consolas"/>
                <a:ea typeface="Consolas"/>
                <a:cs typeface="Consolas"/>
                <a:sym typeface="Consolas"/>
              </a:rPr>
              <a:t> </a:t>
            </a:r>
            <a:r>
              <a:rPr lang="en-US" sz="1800">
                <a:solidFill>
                  <a:srgbClr val="064CB7"/>
                </a:solidFill>
                <a:latin typeface="Consolas"/>
                <a:ea typeface="Consolas"/>
                <a:cs typeface="Consolas"/>
                <a:sym typeface="Consolas"/>
              </a:rPr>
              <a:t>	</a:t>
            </a:r>
            <a:r>
              <a:rPr lang="en-US" sz="1800">
                <a:solidFill>
                  <a:srgbClr val="3051FF"/>
                </a:solidFill>
                <a:latin typeface="Consolas"/>
                <a:ea typeface="Consolas"/>
                <a:cs typeface="Consolas"/>
                <a:sym typeface="Consolas"/>
              </a:rPr>
              <a:t>for</a:t>
            </a:r>
            <a:r>
              <a:rPr lang="en-US" sz="1800">
                <a:solidFill>
                  <a:schemeClr val="dk2"/>
                </a:solidFill>
                <a:latin typeface="Consolas"/>
                <a:ea typeface="Consolas"/>
                <a:cs typeface="Consolas"/>
                <a:sym typeface="Consolas"/>
              </a:rPr>
              <a:t>(</a:t>
            </a:r>
            <a:r>
              <a:rPr lang="en-US" sz="1800">
                <a:solidFill>
                  <a:srgbClr val="A64CFF"/>
                </a:solidFill>
                <a:latin typeface="Consolas"/>
                <a:ea typeface="Consolas"/>
                <a:cs typeface="Consolas"/>
                <a:sym typeface="Consolas"/>
              </a:rPr>
              <a:t>int</a:t>
            </a:r>
            <a:r>
              <a:rPr lang="en-US" sz="1800">
                <a:solidFill>
                  <a:schemeClr val="dk2"/>
                </a:solidFill>
                <a:latin typeface="Consolas"/>
                <a:ea typeface="Consolas"/>
                <a:cs typeface="Consolas"/>
                <a:sym typeface="Consolas"/>
              </a:rPr>
              <a:t> i = </a:t>
            </a:r>
            <a:r>
              <a:rPr lang="en-US" sz="1800">
                <a:solidFill>
                  <a:srgbClr val="FF8738"/>
                </a:solidFill>
                <a:latin typeface="Consolas"/>
                <a:ea typeface="Consolas"/>
                <a:cs typeface="Consolas"/>
                <a:sym typeface="Consolas"/>
              </a:rPr>
              <a:t>1</a:t>
            </a:r>
            <a:r>
              <a:rPr lang="en-US" sz="1800">
                <a:solidFill>
                  <a:schemeClr val="dk2"/>
                </a:solidFill>
                <a:latin typeface="Consolas"/>
                <a:ea typeface="Consolas"/>
                <a:cs typeface="Consolas"/>
                <a:sym typeface="Consolas"/>
              </a:rPr>
              <a:t>; i &lt; N; i</a:t>
            </a:r>
            <a:r>
              <a:rPr lang="en-US" sz="1800">
                <a:solidFill>
                  <a:srgbClr val="030382"/>
                </a:solidFill>
                <a:latin typeface="Consolas"/>
                <a:ea typeface="Consolas"/>
                <a:cs typeface="Consolas"/>
                <a:sym typeface="Consolas"/>
              </a:rPr>
              <a:t>++</a:t>
            </a:r>
            <a:r>
              <a:rPr lang="en-US" sz="18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1800">
                <a:solidFill>
                  <a:schemeClr val="lt1"/>
                </a:solidFill>
                <a:latin typeface="Consolas"/>
                <a:ea typeface="Consolas"/>
                <a:cs typeface="Consolas"/>
                <a:sym typeface="Consolas"/>
              </a:rPr>
              <a:t>9:</a:t>
            </a:r>
            <a:r>
              <a:rPr lang="en-US" sz="1800">
                <a:solidFill>
                  <a:srgbClr val="00B050"/>
                </a:solidFill>
                <a:latin typeface="Consolas"/>
                <a:ea typeface="Consolas"/>
                <a:cs typeface="Consolas"/>
                <a:sym typeface="Consolas"/>
              </a:rPr>
              <a:t>		</a:t>
            </a:r>
            <a:r>
              <a:rPr lang="en-US" sz="1800">
                <a:solidFill>
                  <a:schemeClr val="dk2"/>
                </a:solidFill>
                <a:latin typeface="Consolas"/>
                <a:ea typeface="Consolas"/>
                <a:cs typeface="Consolas"/>
                <a:sym typeface="Consolas"/>
              </a:rPr>
              <a:t>a[i] = a[i-1] + a[i];</a:t>
            </a:r>
            <a:endParaRPr/>
          </a:p>
        </p:txBody>
      </p:sp>
      <p:sp>
        <p:nvSpPr>
          <p:cNvPr id="1037" name="Google Shape;1037;p5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COMPILING PARALLEL CODE (PGI)</a:t>
            </a:r>
            <a:endParaRPr/>
          </a:p>
        </p:txBody>
      </p:sp>
      <p:sp>
        <p:nvSpPr>
          <p:cNvPr id="1038" name="Google Shape;1038;p54"/>
          <p:cNvSpPr/>
          <p:nvPr/>
        </p:nvSpPr>
        <p:spPr>
          <a:xfrm>
            <a:off x="388597" y="2930180"/>
            <a:ext cx="1563467"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COMPILING</a:t>
            </a:r>
            <a:endParaRPr/>
          </a:p>
        </p:txBody>
      </p:sp>
      <p:sp>
        <p:nvSpPr>
          <p:cNvPr id="1039" name="Google Shape;1039;p54"/>
          <p:cNvSpPr/>
          <p:nvPr/>
        </p:nvSpPr>
        <p:spPr>
          <a:xfrm>
            <a:off x="404399" y="3291137"/>
            <a:ext cx="9976106" cy="451561"/>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pgcc –fast –acc –ta=multicore –Minfo=accel main.c</a:t>
            </a:r>
            <a:endParaRPr sz="1800">
              <a:solidFill>
                <a:schemeClr val="dk2"/>
              </a:solidFill>
              <a:latin typeface="Consolas"/>
              <a:ea typeface="Consolas"/>
              <a:cs typeface="Consolas"/>
              <a:sym typeface="Consolas"/>
            </a:endParaRPr>
          </a:p>
        </p:txBody>
      </p:sp>
      <p:sp>
        <p:nvSpPr>
          <p:cNvPr id="1040" name="Google Shape;1040;p54"/>
          <p:cNvSpPr/>
          <p:nvPr/>
        </p:nvSpPr>
        <p:spPr>
          <a:xfrm>
            <a:off x="388597" y="3886774"/>
            <a:ext cx="1563467"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FEEDBACK</a:t>
            </a:r>
            <a:endParaRPr/>
          </a:p>
        </p:txBody>
      </p:sp>
      <p:sp>
        <p:nvSpPr>
          <p:cNvPr id="1041" name="Google Shape;1041;p54"/>
          <p:cNvSpPr/>
          <p:nvPr/>
        </p:nvSpPr>
        <p:spPr>
          <a:xfrm>
            <a:off x="404399" y="4247730"/>
            <a:ext cx="9976106" cy="905295"/>
          </a:xfrm>
          <a:prstGeom prst="rect">
            <a:avLst/>
          </a:prstGeom>
          <a:no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main:</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7,	Generating Multicore code</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8, #pragma acc loop gang</a:t>
            </a:r>
            <a:endParaRPr/>
          </a:p>
        </p:txBody>
      </p:sp>
      <p:cxnSp>
        <p:nvCxnSpPr>
          <p:cNvPr id="1042" name="Google Shape;1042;p54"/>
          <p:cNvCxnSpPr/>
          <p:nvPr/>
        </p:nvCxnSpPr>
        <p:spPr>
          <a:xfrm>
            <a:off x="2443163" y="2195513"/>
            <a:ext cx="1019175" cy="0"/>
          </a:xfrm>
          <a:prstGeom prst="straightConnector1">
            <a:avLst/>
          </a:prstGeom>
          <a:noFill/>
          <a:ln cap="flat" cmpd="sng" w="28575">
            <a:solidFill>
              <a:schemeClr val="accent4"/>
            </a:solidFill>
            <a:prstDash val="solid"/>
            <a:round/>
            <a:headEnd len="sm" w="sm" type="none"/>
            <a:tailEnd len="sm" w="sm" type="none"/>
          </a:ln>
        </p:spPr>
      </p:cxnSp>
      <p:sp>
        <p:nvSpPr>
          <p:cNvPr id="1043" name="Google Shape;1043;p54"/>
          <p:cNvSpPr/>
          <p:nvPr/>
        </p:nvSpPr>
        <p:spPr>
          <a:xfrm>
            <a:off x="876301" y="2209797"/>
            <a:ext cx="3543300" cy="54296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4" name="Google Shape;1044;p54"/>
          <p:cNvSpPr txBox="1"/>
          <p:nvPr/>
        </p:nvSpPr>
        <p:spPr>
          <a:xfrm>
            <a:off x="4383924" y="2312353"/>
            <a:ext cx="1928734"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Non-parallel loop</a:t>
            </a:r>
            <a:endParaRPr/>
          </a:p>
        </p:txBody>
      </p:sp>
      <p:sp>
        <p:nvSpPr>
          <p:cNvPr id="1045" name="Google Shape;1045;p54"/>
          <p:cNvSpPr/>
          <p:nvPr/>
        </p:nvSpPr>
        <p:spPr>
          <a:xfrm>
            <a:off x="1604963" y="4529138"/>
            <a:ext cx="3209925" cy="3143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5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500"/>
                                        <p:tgtEl>
                                          <p:spTgt spid="1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42"/>
                                        </p:tgtEl>
                                      </p:cBhvr>
                                    </p:animEffect>
                                    <p:set>
                                      <p:cBhvr>
                                        <p:cTn dur="1" fill="hold">
                                          <p:stCondLst>
                                            <p:cond delay="500"/>
                                          </p:stCondLst>
                                        </p:cTn>
                                        <p:tgtEl>
                                          <p:spTgt spid="104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5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5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500"/>
                                        <p:tgtEl>
                                          <p:spTgt spid="1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500"/>
                                        <p:tgtEl>
                                          <p:spTgt spid="10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KEY CONCEPTS</a:t>
            </a:r>
            <a:endParaRPr/>
          </a:p>
        </p:txBody>
      </p:sp>
      <p:sp>
        <p:nvSpPr>
          <p:cNvPr id="1052" name="Google Shape;1052;p5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By end of this module, you should now understand</a:t>
            </a:r>
            <a:endParaRPr/>
          </a:p>
        </p:txBody>
      </p:sp>
      <p:sp>
        <p:nvSpPr>
          <p:cNvPr id="1053" name="Google Shape;1053;p55"/>
          <p:cNvSpPr txBox="1"/>
          <p:nvPr>
            <p:ph idx="1" type="body"/>
          </p:nvPr>
        </p:nvSpPr>
        <p:spPr>
          <a:xfrm>
            <a:off x="436740" y="1778961"/>
            <a:ext cx="9948672" cy="404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parallel, kernels, and loop directives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key differences in functionality and use between the kernels and parallel directives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and where to include loop directives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How the parallel and kernel directives conceptually generate parallelism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6"/>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5200" u="none" cap="none" strike="noStrike">
                <a:solidFill>
                  <a:schemeClr val="lt1"/>
                </a:solidFill>
                <a:latin typeface="Arial"/>
                <a:ea typeface="Arial"/>
                <a:cs typeface="Arial"/>
                <a:sym typeface="Arial"/>
              </a:rPr>
              <a:t>THANK YOU</a:t>
            </a:r>
            <a:br>
              <a:rPr b="0" i="0" lang="en-US" sz="5200" u="none" cap="none" strike="noStrike">
                <a:solidFill>
                  <a:schemeClr val="lt1"/>
                </a:solidFill>
                <a:latin typeface="Arial"/>
                <a:ea typeface="Arial"/>
                <a:cs typeface="Arial"/>
                <a:sym typeface="Arial"/>
              </a:rPr>
            </a:br>
            <a:endParaRPr b="0" i="0" sz="5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OPENACC PARALLEL DIRECTIVE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57"/>
          <p:cNvSpPr txBox="1"/>
          <p:nvPr>
            <p:ph type="title"/>
          </p:nvPr>
        </p:nvSpPr>
        <p:spPr>
          <a:xfrm>
            <a:off x="2314751" y="267169"/>
            <a:ext cx="6343298"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ADDITIONAL RESOURCES</a:t>
            </a:r>
            <a:endParaRPr/>
          </a:p>
        </p:txBody>
      </p:sp>
      <p:sp>
        <p:nvSpPr>
          <p:cNvPr id="1065" name="Google Shape;1065;p57"/>
          <p:cNvSpPr txBox="1"/>
          <p:nvPr>
            <p:ph idx="2" type="body"/>
          </p:nvPr>
        </p:nvSpPr>
        <p:spPr>
          <a:xfrm>
            <a:off x="1490886" y="833365"/>
            <a:ext cx="7991028"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YouTube OpenACC Introduction Series by Michael Wolfe</a:t>
            </a:r>
            <a:endParaRPr/>
          </a:p>
        </p:txBody>
      </p:sp>
      <p:pic>
        <p:nvPicPr>
          <p:cNvPr id="1066" name="Google Shape;1066;p57"/>
          <p:cNvPicPr preferRelativeResize="0"/>
          <p:nvPr/>
        </p:nvPicPr>
        <p:blipFill rotWithShape="1">
          <a:blip r:embed="rId3">
            <a:alphaModFix/>
          </a:blip>
          <a:srcRect b="0" l="0" r="0" t="0"/>
          <a:stretch/>
        </p:blipFill>
        <p:spPr>
          <a:xfrm>
            <a:off x="1818581" y="2344795"/>
            <a:ext cx="4281582" cy="2393375"/>
          </a:xfrm>
          <a:prstGeom prst="rect">
            <a:avLst/>
          </a:prstGeom>
          <a:noFill/>
          <a:ln>
            <a:noFill/>
          </a:ln>
          <a:effectLst>
            <a:outerShdw blurRad="292100" rotWithShape="0" algn="tl" dir="2700000" dist="139700">
              <a:srgbClr val="333333">
                <a:alpha val="64705"/>
              </a:srgbClr>
            </a:outerShdw>
          </a:effectLst>
        </p:spPr>
      </p:pic>
      <p:pic>
        <p:nvPicPr>
          <p:cNvPr id="1067" name="Google Shape;1067;p57"/>
          <p:cNvPicPr preferRelativeResize="0"/>
          <p:nvPr/>
        </p:nvPicPr>
        <p:blipFill rotWithShape="1">
          <a:blip r:embed="rId4">
            <a:alphaModFix/>
          </a:blip>
          <a:srcRect b="0" l="0" r="0" t="0"/>
          <a:stretch/>
        </p:blipFill>
        <p:spPr>
          <a:xfrm>
            <a:off x="5867922" y="2526730"/>
            <a:ext cx="3824022" cy="2729623"/>
          </a:xfrm>
          <a:prstGeom prst="rect">
            <a:avLst/>
          </a:prstGeom>
          <a:noFill/>
          <a:ln>
            <a:noFill/>
          </a:ln>
          <a:effectLst>
            <a:outerShdw blurRad="292100" rotWithShape="0" algn="tl" dir="2700000" dist="139700">
              <a:srgbClr val="333333">
                <a:alpha val="64705"/>
              </a:srgbClr>
            </a:outerShdw>
          </a:effectLst>
        </p:spPr>
      </p:pic>
      <p:sp>
        <p:nvSpPr>
          <p:cNvPr id="1068" name="Google Shape;1068;p57"/>
          <p:cNvSpPr txBox="1"/>
          <p:nvPr/>
        </p:nvSpPr>
        <p:spPr>
          <a:xfrm>
            <a:off x="2566959" y="1364477"/>
            <a:ext cx="6455613"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u="sng">
                <a:solidFill>
                  <a:schemeClr val="hlink"/>
                </a:solidFill>
                <a:latin typeface="Arial"/>
                <a:ea typeface="Arial"/>
                <a:cs typeface="Arial"/>
                <a:sym typeface="Arial"/>
                <a:hlinkClick r:id="rId5"/>
              </a:rPr>
              <a:t>Introduction to Parallel Programming with OpenACC – Part 1</a:t>
            </a:r>
            <a:endParaRPr sz="1800">
              <a:solidFill>
                <a:schemeClr val="dk2"/>
              </a:solidFill>
              <a:latin typeface="Arial"/>
              <a:ea typeface="Arial"/>
              <a:cs typeface="Arial"/>
              <a:sym typeface="Arial"/>
            </a:endParaRPr>
          </a:p>
        </p:txBody>
      </p:sp>
      <p:sp>
        <p:nvSpPr>
          <p:cNvPr id="1069" name="Google Shape;1069;p57"/>
          <p:cNvSpPr txBox="1"/>
          <p:nvPr/>
        </p:nvSpPr>
        <p:spPr>
          <a:xfrm>
            <a:off x="2599018" y="1762875"/>
            <a:ext cx="6391494"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u="sng">
                <a:solidFill>
                  <a:schemeClr val="hlink"/>
                </a:solidFill>
                <a:latin typeface="Arial"/>
                <a:ea typeface="Arial"/>
                <a:cs typeface="Arial"/>
                <a:sym typeface="Arial"/>
                <a:hlinkClick r:id="rId6"/>
              </a:rPr>
              <a:t>Introduction to Parallel Programming with OpenACC – Part 2</a:t>
            </a:r>
            <a:endParaRPr sz="1800">
              <a:solidFill>
                <a:schemeClr val="dk2"/>
              </a:solidFill>
              <a:latin typeface="Arial"/>
              <a:ea typeface="Arial"/>
              <a:cs typeface="Arial"/>
              <a:sym typeface="Arial"/>
            </a:endParaRPr>
          </a:p>
        </p:txBody>
      </p:sp>
      <p:sp>
        <p:nvSpPr>
          <p:cNvPr id="1070" name="Google Shape;1070;p57"/>
          <p:cNvSpPr txBox="1"/>
          <p:nvPr/>
        </p:nvSpPr>
        <p:spPr>
          <a:xfrm>
            <a:off x="3395123" y="5576224"/>
            <a:ext cx="4182555" cy="3139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u="sng">
                <a:solidFill>
                  <a:schemeClr val="hlink"/>
                </a:solidFill>
                <a:latin typeface="Arial"/>
                <a:ea typeface="Arial"/>
                <a:cs typeface="Arial"/>
                <a:sym typeface="Arial"/>
                <a:hlinkClick r:id="rId7"/>
              </a:rPr>
              <a:t>Follow along by downloading the code here!</a:t>
            </a:r>
            <a:endParaRPr sz="16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58"/>
          <p:cNvSpPr/>
          <p:nvPr/>
        </p:nvSpPr>
        <p:spPr>
          <a:xfrm>
            <a:off x="1770748" y="2371494"/>
            <a:ext cx="1966827" cy="275417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77" name="Google Shape;1077;p58"/>
          <p:cNvPicPr preferRelativeResize="0"/>
          <p:nvPr/>
        </p:nvPicPr>
        <p:blipFill rotWithShape="1">
          <a:blip r:embed="rId3">
            <a:alphaModFix/>
          </a:blip>
          <a:srcRect b="0" l="0" r="0" t="0"/>
          <a:stretch/>
        </p:blipFill>
        <p:spPr>
          <a:xfrm>
            <a:off x="4419250" y="2170463"/>
            <a:ext cx="2861037" cy="1432952"/>
          </a:xfrm>
          <a:prstGeom prst="rect">
            <a:avLst/>
          </a:prstGeom>
          <a:noFill/>
          <a:ln>
            <a:noFill/>
          </a:ln>
          <a:effectLst>
            <a:outerShdw blurRad="292100" rotWithShape="0" algn="tl" dir="2700000" dist="139700">
              <a:srgbClr val="333333">
                <a:alpha val="64705"/>
              </a:srgbClr>
            </a:outerShdw>
          </a:effectLst>
        </p:spPr>
      </p:pic>
      <p:pic>
        <p:nvPicPr>
          <p:cNvPr id="1078" name="Google Shape;1078;p58"/>
          <p:cNvPicPr preferRelativeResize="0"/>
          <p:nvPr/>
        </p:nvPicPr>
        <p:blipFill rotWithShape="1">
          <a:blip r:embed="rId4">
            <a:alphaModFix/>
          </a:blip>
          <a:srcRect b="48949" l="273" r="-273" t="494"/>
          <a:stretch/>
        </p:blipFill>
        <p:spPr>
          <a:xfrm>
            <a:off x="7574039" y="2160205"/>
            <a:ext cx="2861036" cy="1443210"/>
          </a:xfrm>
          <a:prstGeom prst="rect">
            <a:avLst/>
          </a:prstGeom>
          <a:noFill/>
          <a:ln>
            <a:noFill/>
          </a:ln>
          <a:effectLst>
            <a:outerShdw blurRad="292100" rotWithShape="0" algn="tl" dir="2700000" dist="139700">
              <a:srgbClr val="333333">
                <a:alpha val="64705"/>
              </a:srgbClr>
            </a:outerShdw>
          </a:effectLst>
        </p:spPr>
      </p:pic>
      <p:sp>
        <p:nvSpPr>
          <p:cNvPr id="1079" name="Google Shape;1079;p58"/>
          <p:cNvSpPr txBox="1"/>
          <p:nvPr>
            <p:ph idx="1" type="body"/>
          </p:nvPr>
        </p:nvSpPr>
        <p:spPr>
          <a:xfrm>
            <a:off x="4311503" y="1672978"/>
            <a:ext cx="2908090" cy="51653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1600"/>
              <a:buFont typeface="Noto Sans Symbols"/>
              <a:buNone/>
            </a:pPr>
            <a:r>
              <a:rPr b="1" i="0" lang="en-US" sz="1600" u="none" cap="none" strike="noStrike">
                <a:solidFill>
                  <a:schemeClr val="dk2"/>
                </a:solidFill>
                <a:latin typeface="Arial"/>
                <a:ea typeface="Arial"/>
                <a:cs typeface="Arial"/>
                <a:sym typeface="Arial"/>
              </a:rPr>
              <a:t>Resources</a:t>
            </a:r>
            <a:r>
              <a:rPr b="0" i="0" lang="en-US" sz="1600" u="none" cap="none" strike="noStrike">
                <a:solidFill>
                  <a:schemeClr val="dk2"/>
                </a:solidFill>
                <a:latin typeface="Arial"/>
                <a:ea typeface="Arial"/>
                <a:cs typeface="Arial"/>
                <a:sym typeface="Arial"/>
              </a:rPr>
              <a:t> </a:t>
            </a:r>
            <a:endParaRPr/>
          </a:p>
          <a:p>
            <a:pPr indent="0" lvl="0" marL="0" marR="0" rtl="0" algn="ctr">
              <a:lnSpc>
                <a:spcPct val="100000"/>
              </a:lnSpc>
              <a:spcBef>
                <a:spcPts val="0"/>
              </a:spcBef>
              <a:spcAft>
                <a:spcPts val="0"/>
              </a:spcAft>
              <a:buClr>
                <a:srgbClr val="868686"/>
              </a:buClr>
              <a:buSzPts val="1200"/>
              <a:buFont typeface="Noto Sans Symbols"/>
              <a:buNone/>
            </a:pPr>
            <a:r>
              <a:rPr b="0" i="0" lang="en-US" sz="1200" u="sng" cap="none" strike="noStrike">
                <a:solidFill>
                  <a:schemeClr val="hlink"/>
                </a:solidFill>
                <a:latin typeface="Arial"/>
                <a:ea typeface="Arial"/>
                <a:cs typeface="Arial"/>
                <a:sym typeface="Arial"/>
                <a:hlinkClick r:id="rId5"/>
              </a:rPr>
              <a:t>https://www.openacc.org/resources</a:t>
            </a:r>
            <a:endParaRPr b="0" i="0" sz="12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868686"/>
              </a:buClr>
              <a:buSzPts val="1200"/>
              <a:buFont typeface="Noto Sans Symbols"/>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868686"/>
              </a:buClr>
              <a:buSzPts val="1200"/>
              <a:buFont typeface="Noto Sans Symbols"/>
              <a:buNone/>
            </a:pPr>
            <a:r>
              <a:t/>
            </a:r>
            <a:endParaRPr b="0" i="0" sz="1200" u="none" cap="none" strike="noStrike">
              <a:solidFill>
                <a:schemeClr val="lt1"/>
              </a:solidFill>
              <a:latin typeface="Arial"/>
              <a:ea typeface="Arial"/>
              <a:cs typeface="Arial"/>
              <a:sym typeface="Arial"/>
            </a:endParaRPr>
          </a:p>
          <a:p>
            <a:pPr indent="-152400" lvl="0" marL="228600" marR="0" rtl="0" algn="ctr">
              <a:lnSpc>
                <a:spcPct val="90000"/>
              </a:lnSpc>
              <a:spcBef>
                <a:spcPts val="900"/>
              </a:spcBef>
              <a:spcAft>
                <a:spcPts val="0"/>
              </a:spcAft>
              <a:buClr>
                <a:srgbClr val="868686"/>
              </a:buClr>
              <a:buSzPts val="1200"/>
              <a:buFont typeface="Noto Sans Symbols"/>
              <a:buNone/>
            </a:pPr>
            <a:r>
              <a:t/>
            </a:r>
            <a:endParaRPr b="0" i="0" sz="1200" u="none" cap="none" strike="noStrike">
              <a:solidFill>
                <a:schemeClr val="dk2"/>
              </a:solidFill>
              <a:latin typeface="Arial"/>
              <a:ea typeface="Arial"/>
              <a:cs typeface="Arial"/>
              <a:sym typeface="Arial"/>
            </a:endParaRPr>
          </a:p>
        </p:txBody>
      </p:sp>
      <p:pic>
        <p:nvPicPr>
          <p:cNvPr id="1080" name="Google Shape;1080;p58"/>
          <p:cNvPicPr preferRelativeResize="0"/>
          <p:nvPr/>
        </p:nvPicPr>
        <p:blipFill rotWithShape="1">
          <a:blip r:embed="rId6">
            <a:alphaModFix/>
          </a:blip>
          <a:srcRect b="48914" l="0" r="0" t="1"/>
          <a:stretch/>
        </p:blipFill>
        <p:spPr>
          <a:xfrm>
            <a:off x="4402472" y="4238221"/>
            <a:ext cx="2861037" cy="1432952"/>
          </a:xfrm>
          <a:prstGeom prst="rect">
            <a:avLst/>
          </a:prstGeom>
          <a:noFill/>
          <a:ln>
            <a:noFill/>
          </a:ln>
          <a:effectLst>
            <a:outerShdw blurRad="292100" rotWithShape="0" algn="tl" dir="2700000" dist="139700">
              <a:srgbClr val="333333">
                <a:alpha val="64705"/>
              </a:srgbClr>
            </a:outerShdw>
          </a:effectLst>
        </p:spPr>
      </p:pic>
      <p:sp>
        <p:nvSpPr>
          <p:cNvPr id="1081" name="Google Shape;1081;p58"/>
          <p:cNvSpPr txBox="1"/>
          <p:nvPr/>
        </p:nvSpPr>
        <p:spPr>
          <a:xfrm>
            <a:off x="7519779" y="1655462"/>
            <a:ext cx="2984772" cy="31156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1600"/>
              <a:buFont typeface="Noto Sans Symbols"/>
              <a:buNone/>
            </a:pPr>
            <a:r>
              <a:rPr b="1" lang="en-US" sz="1600">
                <a:solidFill>
                  <a:schemeClr val="dk2"/>
                </a:solidFill>
                <a:latin typeface="Arial"/>
                <a:ea typeface="Arial"/>
                <a:cs typeface="Arial"/>
                <a:sym typeface="Arial"/>
              </a:rPr>
              <a:t>Success Stories</a:t>
            </a:r>
            <a:r>
              <a:rPr b="1" lang="en-US" sz="1200">
                <a:solidFill>
                  <a:schemeClr val="dk2"/>
                </a:solidFill>
                <a:latin typeface="Arial"/>
                <a:ea typeface="Arial"/>
                <a:cs typeface="Arial"/>
                <a:sym typeface="Arial"/>
              </a:rPr>
              <a:t> </a:t>
            </a:r>
            <a:r>
              <a:rPr b="0" lang="en-US" sz="1200" u="sng">
                <a:solidFill>
                  <a:schemeClr val="hlink"/>
                </a:solidFill>
                <a:latin typeface="Arial"/>
                <a:ea typeface="Arial"/>
                <a:cs typeface="Arial"/>
                <a:sym typeface="Arial"/>
                <a:hlinkClick r:id="rId7"/>
              </a:rPr>
              <a:t>https://www.openacc.org/success-stories</a:t>
            </a:r>
            <a:endParaRPr b="0" sz="1200">
              <a:solidFill>
                <a:schemeClr val="dk2"/>
              </a:solidFill>
              <a:latin typeface="Arial"/>
              <a:ea typeface="Arial"/>
              <a:cs typeface="Arial"/>
              <a:sym typeface="Arial"/>
            </a:endParaRPr>
          </a:p>
        </p:txBody>
      </p:sp>
      <p:sp>
        <p:nvSpPr>
          <p:cNvPr id="1082" name="Google Shape;1082;p58"/>
          <p:cNvSpPr txBox="1"/>
          <p:nvPr/>
        </p:nvSpPr>
        <p:spPr>
          <a:xfrm>
            <a:off x="7519779" y="3756013"/>
            <a:ext cx="2861037" cy="44591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1600"/>
              <a:buFont typeface="Noto Sans Symbols"/>
              <a:buNone/>
            </a:pPr>
            <a:r>
              <a:rPr b="1" lang="en-US" sz="1600">
                <a:solidFill>
                  <a:schemeClr val="dk2"/>
                </a:solidFill>
                <a:latin typeface="Arial"/>
                <a:ea typeface="Arial"/>
                <a:cs typeface="Arial"/>
                <a:sym typeface="Arial"/>
              </a:rPr>
              <a:t>Events</a:t>
            </a:r>
            <a:endParaRPr/>
          </a:p>
          <a:p>
            <a:pPr indent="0" lvl="0" marL="0" marR="0" rtl="0" algn="ctr">
              <a:lnSpc>
                <a:spcPct val="100000"/>
              </a:lnSpc>
              <a:spcBef>
                <a:spcPts val="0"/>
              </a:spcBef>
              <a:spcAft>
                <a:spcPts val="0"/>
              </a:spcAft>
              <a:buClr>
                <a:srgbClr val="868686"/>
              </a:buClr>
              <a:buSzPts val="1200"/>
              <a:buFont typeface="Noto Sans Symbols"/>
              <a:buNone/>
            </a:pPr>
            <a:r>
              <a:rPr b="0" lang="en-US" sz="1200" u="sng">
                <a:solidFill>
                  <a:schemeClr val="hlink"/>
                </a:solidFill>
                <a:latin typeface="Arial"/>
                <a:ea typeface="Arial"/>
                <a:cs typeface="Arial"/>
                <a:sym typeface="Arial"/>
                <a:hlinkClick r:id="rId8"/>
              </a:rPr>
              <a:t>https://www.openacc.org/events</a:t>
            </a:r>
            <a:r>
              <a:rPr b="0" lang="en-US" sz="1200">
                <a:solidFill>
                  <a:schemeClr val="dk2"/>
                </a:solidFill>
                <a:latin typeface="Arial"/>
                <a:ea typeface="Arial"/>
                <a:cs typeface="Arial"/>
                <a:sym typeface="Arial"/>
              </a:rPr>
              <a:t>  </a:t>
            </a:r>
            <a:endParaRPr/>
          </a:p>
        </p:txBody>
      </p:sp>
      <p:sp>
        <p:nvSpPr>
          <p:cNvPr id="1083" name="Google Shape;1083;p5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RESOURCES</a:t>
            </a:r>
            <a:endParaRPr/>
          </a:p>
        </p:txBody>
      </p:sp>
      <p:sp>
        <p:nvSpPr>
          <p:cNvPr id="1084" name="Google Shape;1084;p58"/>
          <p:cNvSpPr/>
          <p:nvPr/>
        </p:nvSpPr>
        <p:spPr>
          <a:xfrm>
            <a:off x="193424" y="1231258"/>
            <a:ext cx="10779376"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1200">
                <a:solidFill>
                  <a:schemeClr val="dk2"/>
                </a:solidFill>
                <a:latin typeface="Trebuchet MS"/>
                <a:ea typeface="Trebuchet MS"/>
                <a:cs typeface="Trebuchet MS"/>
                <a:sym typeface="Trebuchet MS"/>
              </a:rPr>
              <a:t>Guides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Talks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Tutorials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Videos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Books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Spec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Code</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Samples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Teaching Materials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Events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Success Stories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Courses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Slack </a:t>
            </a:r>
            <a:r>
              <a:rPr lang="en-US" sz="1200">
                <a:solidFill>
                  <a:srgbClr val="FF5400"/>
                </a:solidFill>
                <a:latin typeface="Trebuchet MS"/>
                <a:ea typeface="Trebuchet MS"/>
                <a:cs typeface="Trebuchet MS"/>
                <a:sym typeface="Trebuchet MS"/>
              </a:rPr>
              <a:t>● </a:t>
            </a:r>
            <a:r>
              <a:rPr lang="en-US" sz="1200">
                <a:solidFill>
                  <a:schemeClr val="dk2"/>
                </a:solidFill>
                <a:latin typeface="Trebuchet MS"/>
                <a:ea typeface="Trebuchet MS"/>
                <a:cs typeface="Trebuchet MS"/>
                <a:sym typeface="Trebuchet MS"/>
              </a:rPr>
              <a:t>Stack Overflow</a:t>
            </a:r>
            <a:endParaRPr/>
          </a:p>
        </p:txBody>
      </p:sp>
      <p:pic>
        <p:nvPicPr>
          <p:cNvPr descr="GCC" id="1085" name="Google Shape;1085;p58">
            <a:hlinkClick r:id="rId9"/>
          </p:cNvPr>
          <p:cNvPicPr preferRelativeResize="0"/>
          <p:nvPr/>
        </p:nvPicPr>
        <p:blipFill rotWithShape="1">
          <a:blip r:embed="rId10">
            <a:alphaModFix/>
          </a:blip>
          <a:srcRect b="0" l="0" r="0" t="0"/>
          <a:stretch/>
        </p:blipFill>
        <p:spPr>
          <a:xfrm>
            <a:off x="1487082" y="3471725"/>
            <a:ext cx="818967" cy="827967"/>
          </a:xfrm>
          <a:prstGeom prst="rect">
            <a:avLst/>
          </a:prstGeom>
          <a:noFill/>
          <a:ln>
            <a:noFill/>
          </a:ln>
        </p:spPr>
      </p:pic>
      <p:pic>
        <p:nvPicPr>
          <p:cNvPr id="1086" name="Google Shape;1086;p58"/>
          <p:cNvPicPr preferRelativeResize="0"/>
          <p:nvPr/>
        </p:nvPicPr>
        <p:blipFill rotWithShape="1">
          <a:blip r:embed="rId11">
            <a:alphaModFix/>
          </a:blip>
          <a:srcRect b="40989" l="0" r="0" t="0"/>
          <a:stretch/>
        </p:blipFill>
        <p:spPr>
          <a:xfrm>
            <a:off x="7574038" y="4238221"/>
            <a:ext cx="2861037" cy="1432952"/>
          </a:xfrm>
          <a:prstGeom prst="rect">
            <a:avLst/>
          </a:prstGeom>
          <a:noFill/>
          <a:ln>
            <a:noFill/>
          </a:ln>
          <a:effectLst>
            <a:outerShdw blurRad="292100" rotWithShape="0" algn="tl" dir="2700000" dist="139700">
              <a:srgbClr val="333333">
                <a:alpha val="64705"/>
              </a:srgbClr>
            </a:outerShdw>
          </a:effectLst>
        </p:spPr>
      </p:pic>
      <p:sp>
        <p:nvSpPr>
          <p:cNvPr id="1087" name="Google Shape;1087;p58"/>
          <p:cNvSpPr txBox="1"/>
          <p:nvPr/>
        </p:nvSpPr>
        <p:spPr>
          <a:xfrm>
            <a:off x="4419249" y="3725716"/>
            <a:ext cx="2861037" cy="44591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1600"/>
              <a:buFont typeface="Noto Sans Symbols"/>
              <a:buNone/>
            </a:pPr>
            <a:r>
              <a:rPr b="1" lang="en-US" sz="1600">
                <a:solidFill>
                  <a:schemeClr val="dk2"/>
                </a:solidFill>
                <a:latin typeface="Arial"/>
                <a:ea typeface="Arial"/>
                <a:cs typeface="Arial"/>
                <a:sym typeface="Arial"/>
              </a:rPr>
              <a:t>Compilers and Tools </a:t>
            </a:r>
            <a:r>
              <a:rPr b="0" lang="en-US" sz="1200" u="sng">
                <a:solidFill>
                  <a:schemeClr val="hlink"/>
                </a:solidFill>
                <a:latin typeface="Arial"/>
                <a:ea typeface="Arial"/>
                <a:cs typeface="Arial"/>
                <a:sym typeface="Arial"/>
                <a:hlinkClick r:id="rId12"/>
              </a:rPr>
              <a:t>https://www.openacc.org/tools</a:t>
            </a:r>
            <a:r>
              <a:rPr b="0" lang="en-US" sz="1200">
                <a:solidFill>
                  <a:schemeClr val="dk2"/>
                </a:solidFill>
                <a:latin typeface="Arial"/>
                <a:ea typeface="Arial"/>
                <a:cs typeface="Arial"/>
                <a:sym typeface="Arial"/>
              </a:rPr>
              <a:t> </a:t>
            </a:r>
            <a:endParaRPr/>
          </a:p>
        </p:txBody>
      </p:sp>
      <p:sp>
        <p:nvSpPr>
          <p:cNvPr id="1088" name="Google Shape;1088;p58"/>
          <p:cNvSpPr txBox="1"/>
          <p:nvPr/>
        </p:nvSpPr>
        <p:spPr>
          <a:xfrm>
            <a:off x="961470" y="2279974"/>
            <a:ext cx="2908090" cy="9095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68686"/>
              </a:buClr>
              <a:buSzPts val="2800"/>
              <a:buFont typeface="Noto Sans Symbols"/>
              <a:buNone/>
            </a:pPr>
            <a:r>
              <a:rPr b="1" lang="en-US" sz="2800">
                <a:solidFill>
                  <a:schemeClr val="lt2"/>
                </a:solidFill>
                <a:latin typeface="Arial"/>
                <a:ea typeface="Arial"/>
                <a:cs typeface="Arial"/>
                <a:sym typeface="Arial"/>
              </a:rPr>
              <a:t>FREE </a:t>
            </a:r>
            <a:endParaRPr/>
          </a:p>
          <a:p>
            <a:pPr indent="0" lvl="0" marL="0" marR="0" rtl="0" algn="ctr">
              <a:lnSpc>
                <a:spcPct val="100000"/>
              </a:lnSpc>
              <a:spcBef>
                <a:spcPts val="0"/>
              </a:spcBef>
              <a:spcAft>
                <a:spcPts val="0"/>
              </a:spcAft>
              <a:buClr>
                <a:srgbClr val="868686"/>
              </a:buClr>
              <a:buSzPts val="2800"/>
              <a:buFont typeface="Noto Sans Symbols"/>
              <a:buNone/>
            </a:pPr>
            <a:r>
              <a:rPr b="1" lang="en-US" sz="2800">
                <a:solidFill>
                  <a:schemeClr val="lt2"/>
                </a:solidFill>
                <a:latin typeface="Arial"/>
                <a:ea typeface="Arial"/>
                <a:cs typeface="Arial"/>
                <a:sym typeface="Arial"/>
              </a:rPr>
              <a:t>Compilers</a:t>
            </a:r>
            <a:endParaRPr b="0" sz="2000">
              <a:solidFill>
                <a:schemeClr val="lt2"/>
              </a:solidFill>
              <a:latin typeface="Arial"/>
              <a:ea typeface="Arial"/>
              <a:cs typeface="Arial"/>
              <a:sym typeface="Arial"/>
            </a:endParaRPr>
          </a:p>
          <a:p>
            <a:pPr indent="-139700" lvl="0" marL="228600" marR="0" rtl="0" algn="ctr">
              <a:lnSpc>
                <a:spcPct val="90000"/>
              </a:lnSpc>
              <a:spcBef>
                <a:spcPts val="900"/>
              </a:spcBef>
              <a:spcAft>
                <a:spcPts val="0"/>
              </a:spcAft>
              <a:buClr>
                <a:srgbClr val="868686"/>
              </a:buClr>
              <a:buSzPts val="1400"/>
              <a:buFont typeface="Noto Sans Symbols"/>
              <a:buNone/>
            </a:pPr>
            <a:r>
              <a:t/>
            </a:r>
            <a:endParaRPr b="0" sz="1400">
              <a:solidFill>
                <a:schemeClr val="dk2"/>
              </a:solidFill>
              <a:latin typeface="Arial"/>
              <a:ea typeface="Arial"/>
              <a:cs typeface="Arial"/>
              <a:sym typeface="Arial"/>
            </a:endParaRPr>
          </a:p>
        </p:txBody>
      </p:sp>
      <p:sp>
        <p:nvSpPr>
          <p:cNvPr id="1089" name="Google Shape;1089;p58"/>
          <p:cNvSpPr/>
          <p:nvPr/>
        </p:nvSpPr>
        <p:spPr>
          <a:xfrm>
            <a:off x="961470" y="2160205"/>
            <a:ext cx="2883852" cy="2382766"/>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age001" id="1090" name="Google Shape;1090;p58">
            <a:hlinkClick r:id="rId13"/>
          </p:cNvPr>
          <p:cNvPicPr preferRelativeResize="0"/>
          <p:nvPr/>
        </p:nvPicPr>
        <p:blipFill rotWithShape="1">
          <a:blip r:embed="rId14">
            <a:alphaModFix/>
          </a:blip>
          <a:srcRect b="0" l="0" r="0" t="0"/>
          <a:stretch/>
        </p:blipFill>
        <p:spPr>
          <a:xfrm>
            <a:off x="2485926" y="3542208"/>
            <a:ext cx="970040" cy="745645"/>
          </a:xfrm>
          <a:prstGeom prst="rect">
            <a:avLst/>
          </a:prstGeom>
          <a:noFill/>
          <a:ln>
            <a:noFill/>
          </a:ln>
        </p:spPr>
      </p:pic>
      <p:pic>
        <p:nvPicPr>
          <p:cNvPr descr="Image result for slack logo" id="1091" name="Google Shape;1091;p58"/>
          <p:cNvPicPr preferRelativeResize="0"/>
          <p:nvPr/>
        </p:nvPicPr>
        <p:blipFill rotWithShape="1">
          <a:blip r:embed="rId15">
            <a:alphaModFix/>
          </a:blip>
          <a:srcRect b="0" l="0" r="0" t="0"/>
          <a:stretch/>
        </p:blipFill>
        <p:spPr>
          <a:xfrm>
            <a:off x="961470" y="4776668"/>
            <a:ext cx="1045490" cy="313763"/>
          </a:xfrm>
          <a:prstGeom prst="rect">
            <a:avLst/>
          </a:prstGeom>
          <a:noFill/>
          <a:ln>
            <a:noFill/>
          </a:ln>
        </p:spPr>
      </p:pic>
      <p:sp>
        <p:nvSpPr>
          <p:cNvPr id="1092" name="Google Shape;1092;p58"/>
          <p:cNvSpPr/>
          <p:nvPr/>
        </p:nvSpPr>
        <p:spPr>
          <a:xfrm>
            <a:off x="910309" y="5123869"/>
            <a:ext cx="312938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r:id="rId16"/>
              </a:rPr>
              <a:t>https://www.openacc.org/community#slack</a:t>
            </a:r>
            <a:r>
              <a:rPr lang="en-US" sz="1200">
                <a:solidFill>
                  <a:schemeClr val="dk2"/>
                </a:solidFill>
                <a:latin typeface="Arial"/>
                <a:ea typeface="Arial"/>
                <a:cs typeface="Arial"/>
                <a:sym typeface="Arial"/>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91" name="Google Shape;91;p13"/>
          <p:cNvSpPr txBox="1"/>
          <p:nvPr>
            <p:ph idx="1" type="body"/>
          </p:nvPr>
        </p:nvSpPr>
        <p:spPr>
          <a:xfrm>
            <a:off x="4776144" y="2103035"/>
            <a:ext cx="5609267"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parallel directive instructs the compiler to create parallel </a:t>
            </a:r>
            <a:r>
              <a:rPr b="0" i="1" lang="en-US" sz="2000" u="none" cap="none" strike="noStrike">
                <a:solidFill>
                  <a:schemeClr val="dk2"/>
                </a:solidFill>
                <a:latin typeface="Arial"/>
                <a:ea typeface="Arial"/>
                <a:cs typeface="Arial"/>
                <a:sym typeface="Arial"/>
              </a:rPr>
              <a:t>gangs</a:t>
            </a:r>
            <a:r>
              <a:rPr b="0" i="0" lang="en-US" sz="2000" u="none" cap="none" strike="noStrike">
                <a:solidFill>
                  <a:schemeClr val="dk2"/>
                </a:solidFill>
                <a:latin typeface="Arial"/>
                <a:ea typeface="Arial"/>
                <a:cs typeface="Arial"/>
                <a:sym typeface="Arial"/>
              </a:rPr>
              <a:t> on the accelerator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Gangs are independent groups of worker threads on the accelerator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code contained within a parallel directive is executed redundantly by all parallel gangs</a:t>
            </a:r>
            <a:endParaRPr/>
          </a:p>
        </p:txBody>
      </p:sp>
      <p:sp>
        <p:nvSpPr>
          <p:cNvPr id="92" name="Google Shape;92;p1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Explicit programming</a:t>
            </a:r>
            <a:endParaRPr/>
          </a:p>
        </p:txBody>
      </p:sp>
      <p:sp>
        <p:nvSpPr>
          <p:cNvPr id="93" name="Google Shape;93;p13"/>
          <p:cNvSpPr/>
          <p:nvPr/>
        </p:nvSpPr>
        <p:spPr>
          <a:xfrm>
            <a:off x="434101" y="4016840"/>
            <a:ext cx="3860899" cy="1571530"/>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&lt;sequential code&gt;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&lt;sequential code&gt;</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t>
            </a:r>
            <a:endParaRPr b="0" i="0" sz="1800" u="none" cap="none" strike="noStrike">
              <a:solidFill>
                <a:schemeClr val="dk2"/>
              </a:solidFill>
              <a:latin typeface="Consolas"/>
              <a:ea typeface="Consolas"/>
              <a:cs typeface="Consolas"/>
              <a:sym typeface="Consolas"/>
            </a:endParaRPr>
          </a:p>
        </p:txBody>
      </p:sp>
      <p:grpSp>
        <p:nvGrpSpPr>
          <p:cNvPr id="94" name="Google Shape;94;p13"/>
          <p:cNvGrpSpPr/>
          <p:nvPr/>
        </p:nvGrpSpPr>
        <p:grpSpPr>
          <a:xfrm rot="5400000">
            <a:off x="3168766" y="1940002"/>
            <a:ext cx="1176165" cy="1502231"/>
            <a:chOff x="6214891" y="3115992"/>
            <a:chExt cx="814388" cy="979896"/>
          </a:xfrm>
        </p:grpSpPr>
        <p:pic>
          <p:nvPicPr>
            <p:cNvPr descr="thinner_intel_chip.png" id="95" name="Google Shape;95;p13"/>
            <p:cNvPicPr preferRelativeResize="0"/>
            <p:nvPr/>
          </p:nvPicPr>
          <p:blipFill rotWithShape="1">
            <a:blip r:embed="rId3">
              <a:alphaModFix/>
            </a:blip>
            <a:srcRect b="0" l="0" r="0" t="0"/>
            <a:stretch/>
          </p:blipFill>
          <p:spPr>
            <a:xfrm>
              <a:off x="6214891" y="3115992"/>
              <a:ext cx="814388" cy="979896"/>
            </a:xfrm>
            <a:prstGeom prst="rect">
              <a:avLst/>
            </a:prstGeom>
            <a:noFill/>
            <a:ln>
              <a:noFill/>
            </a:ln>
          </p:spPr>
        </p:pic>
        <p:grpSp>
          <p:nvGrpSpPr>
            <p:cNvPr id="96" name="Google Shape;96;p13"/>
            <p:cNvGrpSpPr/>
            <p:nvPr/>
          </p:nvGrpSpPr>
          <p:grpSpPr>
            <a:xfrm>
              <a:off x="6336799" y="3234935"/>
              <a:ext cx="552730" cy="741364"/>
              <a:chOff x="588414" y="2693312"/>
              <a:chExt cx="552730" cy="741364"/>
            </a:xfrm>
          </p:grpSpPr>
          <p:sp>
            <p:nvSpPr>
              <p:cNvPr id="97" name="Google Shape;97;p13"/>
              <p:cNvSpPr/>
              <p:nvPr/>
            </p:nvSpPr>
            <p:spPr>
              <a:xfrm rot="5400000">
                <a:off x="915485"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98" name="Google Shape;98;p13"/>
              <p:cNvSpPr/>
              <p:nvPr/>
            </p:nvSpPr>
            <p:spPr>
              <a:xfrm rot="5400000">
                <a:off x="915485"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99" name="Google Shape;99;p13"/>
              <p:cNvSpPr/>
              <p:nvPr/>
            </p:nvSpPr>
            <p:spPr>
              <a:xfrm rot="5400000">
                <a:off x="605591"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00" name="Google Shape;100;p13"/>
              <p:cNvSpPr/>
              <p:nvPr/>
            </p:nvSpPr>
            <p:spPr>
              <a:xfrm rot="5400000">
                <a:off x="915485"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01" name="Google Shape;101;p13"/>
              <p:cNvSpPr/>
              <p:nvPr/>
            </p:nvSpPr>
            <p:spPr>
              <a:xfrm rot="5400000">
                <a:off x="605591"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02" name="Google Shape;102;p13"/>
              <p:cNvSpPr/>
              <p:nvPr/>
            </p:nvSpPr>
            <p:spPr>
              <a:xfrm rot="5400000">
                <a:off x="605591"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grpSp>
      </p:grpSp>
      <p:grpSp>
        <p:nvGrpSpPr>
          <p:cNvPr id="103" name="Google Shape;103;p13"/>
          <p:cNvGrpSpPr/>
          <p:nvPr/>
        </p:nvGrpSpPr>
        <p:grpSpPr>
          <a:xfrm>
            <a:off x="3123961" y="3303112"/>
            <a:ext cx="1167940" cy="601567"/>
            <a:chOff x="2561203" y="2622279"/>
            <a:chExt cx="1167939" cy="601567"/>
          </a:xfrm>
        </p:grpSpPr>
        <p:grpSp>
          <p:nvGrpSpPr>
            <p:cNvPr id="104" name="Google Shape;104;p13"/>
            <p:cNvGrpSpPr/>
            <p:nvPr/>
          </p:nvGrpSpPr>
          <p:grpSpPr>
            <a:xfrm flipH="1">
              <a:off x="2561203" y="2622279"/>
              <a:ext cx="584526" cy="601567"/>
              <a:chOff x="5802489" y="2978150"/>
              <a:chExt cx="648359" cy="250472"/>
            </a:xfrm>
          </p:grpSpPr>
          <p:cxnSp>
            <p:nvCxnSpPr>
              <p:cNvPr id="105" name="Google Shape;105;p13"/>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p:spPr>
          </p:cxnSp>
          <p:cxnSp>
            <p:nvCxnSpPr>
              <p:cNvPr id="106" name="Google Shape;106;p13"/>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107" name="Google Shape;107;p13"/>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grpSp>
        <p:grpSp>
          <p:nvGrpSpPr>
            <p:cNvPr id="108" name="Google Shape;108;p13"/>
            <p:cNvGrpSpPr/>
            <p:nvPr/>
          </p:nvGrpSpPr>
          <p:grpSpPr>
            <a:xfrm>
              <a:off x="3144616" y="2622279"/>
              <a:ext cx="584526" cy="601567"/>
              <a:chOff x="5802489" y="2978150"/>
              <a:chExt cx="648359" cy="250472"/>
            </a:xfrm>
          </p:grpSpPr>
          <p:cxnSp>
            <p:nvCxnSpPr>
              <p:cNvPr id="109" name="Google Shape;109;p13"/>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cxnSp>
            <p:nvCxnSpPr>
              <p:cNvPr id="110" name="Google Shape;110;p13"/>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111" name="Google Shape;111;p13"/>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a:effectLst>
                <a:outerShdw blurRad="50800" rotWithShape="0" algn="tl" dir="2700000" dist="38100">
                  <a:srgbClr val="000000">
                    <a:alpha val="40000"/>
                  </a:srgbClr>
                </a:outerShdw>
              </a:effectLst>
            </p:spPr>
          </p:cxnSp>
        </p:grpSp>
      </p:grpSp>
      <p:sp>
        <p:nvSpPr>
          <p:cNvPr id="112" name="Google Shape;112;p13"/>
          <p:cNvSpPr/>
          <p:nvPr/>
        </p:nvSpPr>
        <p:spPr>
          <a:xfrm>
            <a:off x="2880349" y="3159919"/>
            <a:ext cx="828675" cy="1509295"/>
          </a:xfrm>
          <a:prstGeom prst="arc">
            <a:avLst>
              <a:gd fmla="val 21483458" name="adj1"/>
              <a:gd fmla="val 4261655" name="adj2"/>
            </a:avLst>
          </a:prstGeom>
          <a:noFill/>
          <a:ln cap="flat" cmpd="sng" w="19050">
            <a:solidFill>
              <a:srgbClr val="0C4E9B"/>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3" name="Google Shape;113;p13"/>
          <p:cNvSpPr txBox="1"/>
          <p:nvPr/>
        </p:nvSpPr>
        <p:spPr>
          <a:xfrm>
            <a:off x="2945848" y="1873555"/>
            <a:ext cx="1608133"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400" u="none" cap="none" strike="noStrike">
                <a:solidFill>
                  <a:schemeClr val="dk2"/>
                </a:solidFill>
                <a:latin typeface="Arial"/>
                <a:ea typeface="Arial"/>
                <a:cs typeface="Arial"/>
                <a:sym typeface="Arial"/>
              </a:rPr>
              <a:t>Parallel Hardware</a:t>
            </a:r>
            <a:endParaRPr/>
          </a:p>
        </p:txBody>
      </p:sp>
      <p:pic>
        <p:nvPicPr>
          <p:cNvPr descr="thinner_intel_chip.png" id="114" name="Google Shape;114;p13"/>
          <p:cNvPicPr preferRelativeResize="0"/>
          <p:nvPr/>
        </p:nvPicPr>
        <p:blipFill rotWithShape="1">
          <a:blip r:embed="rId3">
            <a:alphaModFix/>
          </a:blip>
          <a:srcRect b="0" l="0" r="0" t="0"/>
          <a:stretch/>
        </p:blipFill>
        <p:spPr>
          <a:xfrm rot="5400000">
            <a:off x="783237" y="2625522"/>
            <a:ext cx="542022" cy="550602"/>
          </a:xfrm>
          <a:prstGeom prst="rect">
            <a:avLst/>
          </a:prstGeom>
          <a:noFill/>
          <a:ln>
            <a:noFill/>
          </a:ln>
        </p:spPr>
      </p:pic>
      <p:sp>
        <p:nvSpPr>
          <p:cNvPr id="115" name="Google Shape;115;p13"/>
          <p:cNvSpPr/>
          <p:nvPr/>
        </p:nvSpPr>
        <p:spPr>
          <a:xfrm rot="10800000">
            <a:off x="896890" y="2725467"/>
            <a:ext cx="319612" cy="350711"/>
          </a:xfrm>
          <a:prstGeom prst="roundRect">
            <a:avLst>
              <a:gd fmla="val 5203" name="adj"/>
            </a:avLst>
          </a:prstGeom>
          <a:gradFill>
            <a:gsLst>
              <a:gs pos="0">
                <a:srgbClr val="FF0000"/>
              </a:gs>
              <a:gs pos="6000">
                <a:srgbClr val="FF0000"/>
              </a:gs>
              <a:gs pos="67000">
                <a:srgbClr val="C00000"/>
              </a:gs>
              <a:gs pos="91000">
                <a:srgbClr val="800000"/>
              </a:gs>
              <a:gs pos="100000">
                <a:srgbClr val="C0000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16" name="Google Shape;116;p13"/>
          <p:cNvSpPr txBox="1"/>
          <p:nvPr/>
        </p:nvSpPr>
        <p:spPr>
          <a:xfrm>
            <a:off x="764971" y="2383154"/>
            <a:ext cx="564578"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400" u="none" cap="none" strike="noStrike">
                <a:solidFill>
                  <a:schemeClr val="dk2"/>
                </a:solidFill>
                <a:latin typeface="Arial"/>
                <a:ea typeface="Arial"/>
                <a:cs typeface="Arial"/>
                <a:sym typeface="Arial"/>
              </a:rPr>
              <a:t>CPU</a:t>
            </a:r>
            <a:endParaRPr/>
          </a:p>
        </p:txBody>
      </p:sp>
      <p:sp>
        <p:nvSpPr>
          <p:cNvPr id="117" name="Google Shape;117;p13"/>
          <p:cNvSpPr/>
          <p:nvPr/>
        </p:nvSpPr>
        <p:spPr>
          <a:xfrm flipH="1">
            <a:off x="1033150" y="2225041"/>
            <a:ext cx="828675" cy="2125980"/>
          </a:xfrm>
          <a:prstGeom prst="arc">
            <a:avLst>
              <a:gd fmla="val 21483458" name="adj1"/>
              <a:gd fmla="val 4261655" name="adj2"/>
            </a:avLst>
          </a:prstGeom>
          <a:noFill/>
          <a:ln cap="flat" cmpd="sng" w="19050">
            <a:solidFill>
              <a:srgbClr val="C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8" name="Google Shape;118;p13"/>
          <p:cNvSpPr/>
          <p:nvPr/>
        </p:nvSpPr>
        <p:spPr>
          <a:xfrm>
            <a:off x="998380" y="3208653"/>
            <a:ext cx="73939" cy="80976"/>
          </a:xfrm>
          <a:prstGeom prst="triangle">
            <a:avLst>
              <a:gd fmla="val 50000" name="adj"/>
            </a:avLst>
          </a:prstGeom>
          <a:solidFill>
            <a:srgbClr val="C0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500"/>
                                        <p:tgtEl>
                                          <p:spTgt spid="9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500"/>
                                        <p:tgtEl>
                                          <p:spTgt spid="9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500"/>
                                        <p:tgtEl>
                                          <p:spTgt spid="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 name="Shape 123"/>
        <p:cNvGrpSpPr/>
        <p:nvPr/>
      </p:nvGrpSpPr>
      <p:grpSpPr>
        <a:xfrm>
          <a:off x="0" y="0"/>
          <a:ext cx="0" cy="0"/>
          <a:chOff x="0" y="0"/>
          <a:chExt cx="0" cy="0"/>
        </a:xfrm>
      </p:grpSpPr>
      <p:sp>
        <p:nvSpPr>
          <p:cNvPr id="124" name="Google Shape;124;p1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125" name="Google Shape;125;p14"/>
          <p:cNvSpPr txBox="1"/>
          <p:nvPr>
            <p:ph idx="1" type="body"/>
          </p:nvPr>
        </p:nvSpPr>
        <p:spPr>
          <a:xfrm>
            <a:off x="4776144" y="2103035"/>
            <a:ext cx="5609267"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parallel directive instructs the compiler to create parallel </a:t>
            </a:r>
            <a:r>
              <a:rPr b="0" i="1" lang="en-US" sz="2000" u="none" cap="none" strike="noStrike">
                <a:solidFill>
                  <a:schemeClr val="dk2"/>
                </a:solidFill>
                <a:latin typeface="Arial"/>
                <a:ea typeface="Arial"/>
                <a:cs typeface="Arial"/>
                <a:sym typeface="Arial"/>
              </a:rPr>
              <a:t>gangs</a:t>
            </a:r>
            <a:r>
              <a:rPr b="0" i="0" lang="en-US" sz="2000" u="none" cap="none" strike="noStrike">
                <a:solidFill>
                  <a:schemeClr val="dk2"/>
                </a:solidFill>
                <a:latin typeface="Arial"/>
                <a:ea typeface="Arial"/>
                <a:cs typeface="Arial"/>
                <a:sym typeface="Arial"/>
              </a:rPr>
              <a:t> on the accelerator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Gangs are independent groups of worker threads on the accelerator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code contained within a parallel directive is executed redundantly by all parallel gangs</a:t>
            </a:r>
            <a:endParaRPr/>
          </a:p>
        </p:txBody>
      </p:sp>
      <p:sp>
        <p:nvSpPr>
          <p:cNvPr id="126" name="Google Shape;126;p1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Explicit programming</a:t>
            </a:r>
            <a:endParaRPr/>
          </a:p>
        </p:txBody>
      </p:sp>
      <p:sp>
        <p:nvSpPr>
          <p:cNvPr id="127" name="Google Shape;127;p14"/>
          <p:cNvSpPr/>
          <p:nvPr/>
        </p:nvSpPr>
        <p:spPr>
          <a:xfrm>
            <a:off x="434101" y="4016840"/>
            <a:ext cx="3860899" cy="1505564"/>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&lt;sequential code&gt;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&lt;sequential code&gt;</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parallel</a:t>
            </a:r>
            <a:endParaRPr b="0" i="0" sz="1800" u="none" cap="none" strike="noStrike">
              <a:solidFill>
                <a:schemeClr val="dk2"/>
              </a:solidFill>
              <a:latin typeface="Consolas"/>
              <a:ea typeface="Consolas"/>
              <a:cs typeface="Consolas"/>
              <a:sym typeface="Consolas"/>
            </a:endParaRPr>
          </a:p>
        </p:txBody>
      </p:sp>
      <p:grpSp>
        <p:nvGrpSpPr>
          <p:cNvPr id="128" name="Google Shape;128;p14"/>
          <p:cNvGrpSpPr/>
          <p:nvPr/>
        </p:nvGrpSpPr>
        <p:grpSpPr>
          <a:xfrm rot="5400000">
            <a:off x="3168766" y="1940002"/>
            <a:ext cx="1176165" cy="1502231"/>
            <a:chOff x="6214891" y="3115992"/>
            <a:chExt cx="814388" cy="979896"/>
          </a:xfrm>
        </p:grpSpPr>
        <p:pic>
          <p:nvPicPr>
            <p:cNvPr descr="thinner_intel_chip.png" id="129" name="Google Shape;129;p14"/>
            <p:cNvPicPr preferRelativeResize="0"/>
            <p:nvPr/>
          </p:nvPicPr>
          <p:blipFill rotWithShape="1">
            <a:blip r:embed="rId3">
              <a:alphaModFix/>
            </a:blip>
            <a:srcRect b="0" l="0" r="0" t="0"/>
            <a:stretch/>
          </p:blipFill>
          <p:spPr>
            <a:xfrm>
              <a:off x="6214891" y="3115992"/>
              <a:ext cx="814388" cy="979896"/>
            </a:xfrm>
            <a:prstGeom prst="rect">
              <a:avLst/>
            </a:prstGeom>
            <a:noFill/>
            <a:ln>
              <a:noFill/>
            </a:ln>
          </p:spPr>
        </p:pic>
        <p:grpSp>
          <p:nvGrpSpPr>
            <p:cNvPr id="130" name="Google Shape;130;p14"/>
            <p:cNvGrpSpPr/>
            <p:nvPr/>
          </p:nvGrpSpPr>
          <p:grpSpPr>
            <a:xfrm>
              <a:off x="6336799" y="3234935"/>
              <a:ext cx="552730" cy="741364"/>
              <a:chOff x="588414" y="2693312"/>
              <a:chExt cx="552730" cy="741364"/>
            </a:xfrm>
          </p:grpSpPr>
          <p:sp>
            <p:nvSpPr>
              <p:cNvPr id="131" name="Google Shape;131;p14"/>
              <p:cNvSpPr/>
              <p:nvPr/>
            </p:nvSpPr>
            <p:spPr>
              <a:xfrm rot="5400000">
                <a:off x="915485"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32" name="Google Shape;132;p14"/>
              <p:cNvSpPr/>
              <p:nvPr/>
            </p:nvSpPr>
            <p:spPr>
              <a:xfrm rot="5400000">
                <a:off x="915485"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33" name="Google Shape;133;p14"/>
              <p:cNvSpPr/>
              <p:nvPr/>
            </p:nvSpPr>
            <p:spPr>
              <a:xfrm rot="5400000">
                <a:off x="605591"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34" name="Google Shape;134;p14"/>
              <p:cNvSpPr/>
              <p:nvPr/>
            </p:nvSpPr>
            <p:spPr>
              <a:xfrm rot="5400000">
                <a:off x="915485"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35" name="Google Shape;135;p14"/>
              <p:cNvSpPr/>
              <p:nvPr/>
            </p:nvSpPr>
            <p:spPr>
              <a:xfrm rot="5400000">
                <a:off x="605591"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36" name="Google Shape;136;p14"/>
              <p:cNvSpPr/>
              <p:nvPr/>
            </p:nvSpPr>
            <p:spPr>
              <a:xfrm rot="5400000">
                <a:off x="605591"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grpSp>
      </p:grpSp>
      <p:grpSp>
        <p:nvGrpSpPr>
          <p:cNvPr id="137" name="Google Shape;137;p14"/>
          <p:cNvGrpSpPr/>
          <p:nvPr/>
        </p:nvGrpSpPr>
        <p:grpSpPr>
          <a:xfrm>
            <a:off x="3123961" y="3303112"/>
            <a:ext cx="1167940" cy="601567"/>
            <a:chOff x="2561203" y="2622279"/>
            <a:chExt cx="1167939" cy="601567"/>
          </a:xfrm>
        </p:grpSpPr>
        <p:grpSp>
          <p:nvGrpSpPr>
            <p:cNvPr id="138" name="Google Shape;138;p14"/>
            <p:cNvGrpSpPr/>
            <p:nvPr/>
          </p:nvGrpSpPr>
          <p:grpSpPr>
            <a:xfrm flipH="1">
              <a:off x="2561203" y="2622279"/>
              <a:ext cx="584526" cy="601567"/>
              <a:chOff x="5802489" y="2978150"/>
              <a:chExt cx="648359" cy="250472"/>
            </a:xfrm>
          </p:grpSpPr>
          <p:cxnSp>
            <p:nvCxnSpPr>
              <p:cNvPr id="139" name="Google Shape;139;p14"/>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p:spPr>
          </p:cxnSp>
          <p:cxnSp>
            <p:nvCxnSpPr>
              <p:cNvPr id="140" name="Google Shape;140;p14"/>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141" name="Google Shape;141;p14"/>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grpSp>
        <p:grpSp>
          <p:nvGrpSpPr>
            <p:cNvPr id="142" name="Google Shape;142;p14"/>
            <p:cNvGrpSpPr/>
            <p:nvPr/>
          </p:nvGrpSpPr>
          <p:grpSpPr>
            <a:xfrm>
              <a:off x="3144616" y="2622279"/>
              <a:ext cx="584526" cy="601567"/>
              <a:chOff x="5802489" y="2978150"/>
              <a:chExt cx="648359" cy="250472"/>
            </a:xfrm>
          </p:grpSpPr>
          <p:cxnSp>
            <p:nvCxnSpPr>
              <p:cNvPr id="143" name="Google Shape;143;p14"/>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cxnSp>
            <p:nvCxnSpPr>
              <p:cNvPr id="144" name="Google Shape;144;p14"/>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145" name="Google Shape;145;p14"/>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a:effectLst>
                <a:outerShdw blurRad="50800" rotWithShape="0" algn="tl" dir="2700000" dist="38100">
                  <a:srgbClr val="000000">
                    <a:alpha val="40000"/>
                  </a:srgbClr>
                </a:outerShdw>
              </a:effectLst>
            </p:spPr>
          </p:cxnSp>
        </p:grpSp>
      </p:grpSp>
      <p:sp>
        <p:nvSpPr>
          <p:cNvPr id="146" name="Google Shape;146;p14"/>
          <p:cNvSpPr/>
          <p:nvPr/>
        </p:nvSpPr>
        <p:spPr>
          <a:xfrm>
            <a:off x="2880349" y="3159919"/>
            <a:ext cx="828675" cy="1509295"/>
          </a:xfrm>
          <a:prstGeom prst="arc">
            <a:avLst>
              <a:gd fmla="val 21483458" name="adj1"/>
              <a:gd fmla="val 4261655" name="adj2"/>
            </a:avLst>
          </a:prstGeom>
          <a:noFill/>
          <a:ln cap="flat" cmpd="sng" w="19050">
            <a:solidFill>
              <a:srgbClr val="0C4E9B"/>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7" name="Google Shape;147;p14"/>
          <p:cNvSpPr txBox="1"/>
          <p:nvPr/>
        </p:nvSpPr>
        <p:spPr>
          <a:xfrm>
            <a:off x="2945848" y="1873555"/>
            <a:ext cx="1608133"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400" u="none" cap="none" strike="noStrike">
                <a:solidFill>
                  <a:schemeClr val="dk2"/>
                </a:solidFill>
                <a:latin typeface="Arial"/>
                <a:ea typeface="Arial"/>
                <a:cs typeface="Arial"/>
                <a:sym typeface="Arial"/>
              </a:rPr>
              <a:t>Parallel Hardware</a:t>
            </a:r>
            <a:endParaRPr/>
          </a:p>
        </p:txBody>
      </p:sp>
      <p:pic>
        <p:nvPicPr>
          <p:cNvPr descr="thinner_intel_chip.png" id="148" name="Google Shape;148;p14"/>
          <p:cNvPicPr preferRelativeResize="0"/>
          <p:nvPr/>
        </p:nvPicPr>
        <p:blipFill rotWithShape="1">
          <a:blip r:embed="rId3">
            <a:alphaModFix/>
          </a:blip>
          <a:srcRect b="0" l="0" r="0" t="0"/>
          <a:stretch/>
        </p:blipFill>
        <p:spPr>
          <a:xfrm rot="5400000">
            <a:off x="783237" y="2625522"/>
            <a:ext cx="542022" cy="550602"/>
          </a:xfrm>
          <a:prstGeom prst="rect">
            <a:avLst/>
          </a:prstGeom>
          <a:noFill/>
          <a:ln>
            <a:noFill/>
          </a:ln>
        </p:spPr>
      </p:pic>
      <p:sp>
        <p:nvSpPr>
          <p:cNvPr id="149" name="Google Shape;149;p14"/>
          <p:cNvSpPr/>
          <p:nvPr/>
        </p:nvSpPr>
        <p:spPr>
          <a:xfrm rot="10800000">
            <a:off x="896890" y="2725467"/>
            <a:ext cx="319612" cy="350711"/>
          </a:xfrm>
          <a:prstGeom prst="roundRect">
            <a:avLst>
              <a:gd fmla="val 5203" name="adj"/>
            </a:avLst>
          </a:prstGeom>
          <a:gradFill>
            <a:gsLst>
              <a:gs pos="0">
                <a:srgbClr val="FF0000"/>
              </a:gs>
              <a:gs pos="6000">
                <a:srgbClr val="FF0000"/>
              </a:gs>
              <a:gs pos="67000">
                <a:srgbClr val="C00000"/>
              </a:gs>
              <a:gs pos="91000">
                <a:srgbClr val="800000"/>
              </a:gs>
              <a:gs pos="100000">
                <a:srgbClr val="C0000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150" name="Google Shape;150;p14"/>
          <p:cNvSpPr txBox="1"/>
          <p:nvPr/>
        </p:nvSpPr>
        <p:spPr>
          <a:xfrm>
            <a:off x="764971" y="2383154"/>
            <a:ext cx="564578" cy="2862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1400" u="none" cap="none" strike="noStrike">
                <a:solidFill>
                  <a:schemeClr val="dk2"/>
                </a:solidFill>
                <a:latin typeface="Arial"/>
                <a:ea typeface="Arial"/>
                <a:cs typeface="Arial"/>
                <a:sym typeface="Arial"/>
              </a:rPr>
              <a:t>CPU</a:t>
            </a:r>
            <a:endParaRPr/>
          </a:p>
        </p:txBody>
      </p:sp>
      <p:sp>
        <p:nvSpPr>
          <p:cNvPr id="151" name="Google Shape;151;p14"/>
          <p:cNvSpPr/>
          <p:nvPr/>
        </p:nvSpPr>
        <p:spPr>
          <a:xfrm flipH="1">
            <a:off x="1033150" y="2225041"/>
            <a:ext cx="828675" cy="2125980"/>
          </a:xfrm>
          <a:prstGeom prst="arc">
            <a:avLst>
              <a:gd fmla="val 21483458" name="adj1"/>
              <a:gd fmla="val 4261655" name="adj2"/>
            </a:avLst>
          </a:prstGeom>
          <a:noFill/>
          <a:ln cap="flat" cmpd="sng" w="19050">
            <a:solidFill>
              <a:srgbClr val="C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 name="Google Shape;152;p14"/>
          <p:cNvSpPr/>
          <p:nvPr/>
        </p:nvSpPr>
        <p:spPr>
          <a:xfrm>
            <a:off x="998380" y="3208653"/>
            <a:ext cx="73939" cy="80976"/>
          </a:xfrm>
          <a:prstGeom prst="triangle">
            <a:avLst>
              <a:gd fmla="val 50000" name="adj"/>
            </a:avLst>
          </a:prstGeom>
          <a:solidFill>
            <a:srgbClr val="C0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500"/>
                                        <p:tgtEl>
                                          <p:spTgt spid="1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Effect filter="fade" transition="in">
                                      <p:cBhvr>
                                        <p:cTn dur="500"/>
                                        <p:tgtEl>
                                          <p:spTgt spid="1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Effect filter="fade" transition="in">
                                      <p:cBhvr>
                                        <p:cTn dur="500"/>
                                        <p:tgtEl>
                                          <p:spTgt spid="1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159" name="Google Shape;159;p1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Expressing parallelism</a:t>
            </a:r>
            <a:endParaRPr/>
          </a:p>
        </p:txBody>
      </p:sp>
      <p:sp>
        <p:nvSpPr>
          <p:cNvPr id="160" name="Google Shape;160;p15"/>
          <p:cNvSpPr txBox="1"/>
          <p:nvPr/>
        </p:nvSpPr>
        <p:spPr>
          <a:xfrm>
            <a:off x="419641" y="2138185"/>
            <a:ext cx="4333766" cy="33332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grpSp>
        <p:nvGrpSpPr>
          <p:cNvPr id="161" name="Google Shape;161;p15"/>
          <p:cNvGrpSpPr/>
          <p:nvPr/>
        </p:nvGrpSpPr>
        <p:grpSpPr>
          <a:xfrm>
            <a:off x="5530360" y="1493334"/>
            <a:ext cx="2473377" cy="1243084"/>
            <a:chOff x="5538866" y="1245283"/>
            <a:chExt cx="2473377" cy="1243084"/>
          </a:xfrm>
        </p:grpSpPr>
        <p:sp>
          <p:nvSpPr>
            <p:cNvPr id="162" name="Google Shape;162;p15"/>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63" name="Google Shape;163;p15"/>
            <p:cNvCxnSpPr>
              <a:endCxn id="162"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164" name="Google Shape;164;p15"/>
          <p:cNvGrpSpPr/>
          <p:nvPr/>
        </p:nvGrpSpPr>
        <p:grpSpPr>
          <a:xfrm>
            <a:off x="8099192" y="1493334"/>
            <a:ext cx="2473377" cy="1243084"/>
            <a:chOff x="5538866" y="1245283"/>
            <a:chExt cx="2473377" cy="1243084"/>
          </a:xfrm>
        </p:grpSpPr>
        <p:sp>
          <p:nvSpPr>
            <p:cNvPr id="165" name="Google Shape;165;p15"/>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66" name="Google Shape;166;p15"/>
            <p:cNvCxnSpPr>
              <a:endCxn id="165"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167" name="Google Shape;167;p15"/>
          <p:cNvGrpSpPr/>
          <p:nvPr/>
        </p:nvGrpSpPr>
        <p:grpSpPr>
          <a:xfrm>
            <a:off x="5530359" y="2801133"/>
            <a:ext cx="2473377" cy="1243084"/>
            <a:chOff x="5538866" y="1245283"/>
            <a:chExt cx="2473377" cy="1243084"/>
          </a:xfrm>
        </p:grpSpPr>
        <p:sp>
          <p:nvSpPr>
            <p:cNvPr id="168" name="Google Shape;168;p15"/>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69" name="Google Shape;169;p15"/>
            <p:cNvCxnSpPr>
              <a:endCxn id="168"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170" name="Google Shape;170;p15"/>
          <p:cNvGrpSpPr/>
          <p:nvPr/>
        </p:nvGrpSpPr>
        <p:grpSpPr>
          <a:xfrm>
            <a:off x="8099191" y="2801133"/>
            <a:ext cx="2473377" cy="1243084"/>
            <a:chOff x="5538866" y="1245283"/>
            <a:chExt cx="2473377" cy="1243084"/>
          </a:xfrm>
        </p:grpSpPr>
        <p:sp>
          <p:nvSpPr>
            <p:cNvPr id="171" name="Google Shape;171;p15"/>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72" name="Google Shape;172;p15"/>
            <p:cNvCxnSpPr>
              <a:endCxn id="171"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173" name="Google Shape;173;p15"/>
          <p:cNvGrpSpPr/>
          <p:nvPr/>
        </p:nvGrpSpPr>
        <p:grpSpPr>
          <a:xfrm>
            <a:off x="5530359" y="4108932"/>
            <a:ext cx="2473377" cy="1243084"/>
            <a:chOff x="5538866" y="1245283"/>
            <a:chExt cx="2473377" cy="1243084"/>
          </a:xfrm>
        </p:grpSpPr>
        <p:sp>
          <p:nvSpPr>
            <p:cNvPr id="174" name="Google Shape;174;p15"/>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75" name="Google Shape;175;p15"/>
            <p:cNvCxnSpPr>
              <a:endCxn id="174"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176" name="Google Shape;176;p15"/>
          <p:cNvGrpSpPr/>
          <p:nvPr/>
        </p:nvGrpSpPr>
        <p:grpSpPr>
          <a:xfrm>
            <a:off x="8099191" y="4108932"/>
            <a:ext cx="2473377" cy="1243084"/>
            <a:chOff x="5538866" y="1245283"/>
            <a:chExt cx="2473377" cy="1243084"/>
          </a:xfrm>
        </p:grpSpPr>
        <p:sp>
          <p:nvSpPr>
            <p:cNvPr id="177" name="Google Shape;177;p15"/>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78" name="Google Shape;178;p15"/>
            <p:cNvCxnSpPr>
              <a:endCxn id="177"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sp>
        <p:nvSpPr>
          <p:cNvPr id="179" name="Google Shape;179;p15"/>
          <p:cNvSpPr/>
          <p:nvPr/>
        </p:nvSpPr>
        <p:spPr>
          <a:xfrm>
            <a:off x="4635796" y="1493334"/>
            <a:ext cx="717064" cy="3858682"/>
          </a:xfrm>
          <a:prstGeom prst="leftBrace">
            <a:avLst>
              <a:gd fmla="val 8333" name="adj1"/>
              <a:gd fmla="val 22360"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 name="Google Shape;180;p15"/>
          <p:cNvSpPr txBox="1"/>
          <p:nvPr/>
        </p:nvSpPr>
        <p:spPr>
          <a:xfrm>
            <a:off x="1193861" y="2865848"/>
            <a:ext cx="3346480" cy="208672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When encountering the </a:t>
            </a:r>
            <a:r>
              <a:rPr b="1" i="1" lang="en-US" sz="2400" u="none" cap="none" strike="noStrike">
                <a:solidFill>
                  <a:schemeClr val="lt2"/>
                </a:solidFill>
                <a:latin typeface="Arial"/>
                <a:ea typeface="Arial"/>
                <a:cs typeface="Arial"/>
                <a:sym typeface="Arial"/>
              </a:rPr>
              <a:t>parallel</a:t>
            </a:r>
            <a:r>
              <a:rPr b="0" i="0" lang="en-US" sz="2400" u="none" cap="none" strike="noStrike">
                <a:solidFill>
                  <a:schemeClr val="dk2"/>
                </a:solidFill>
                <a:latin typeface="Arial"/>
                <a:ea typeface="Arial"/>
                <a:cs typeface="Arial"/>
                <a:sym typeface="Arial"/>
              </a:rPr>
              <a:t> directive, the compiler will generate </a:t>
            </a:r>
            <a:r>
              <a:rPr b="0" i="1" lang="en-US" sz="2400" u="none" cap="none" strike="noStrike">
                <a:solidFill>
                  <a:schemeClr val="dk2"/>
                </a:solidFill>
                <a:latin typeface="Arial"/>
                <a:ea typeface="Arial"/>
                <a:cs typeface="Arial"/>
                <a:sym typeface="Arial"/>
              </a:rPr>
              <a:t>1 or more parallel </a:t>
            </a:r>
            <a:r>
              <a:rPr b="1" i="1" lang="en-US" sz="2400" u="none" cap="none" strike="noStrike">
                <a:solidFill>
                  <a:schemeClr val="lt2"/>
                </a:solidFill>
                <a:latin typeface="Arial"/>
                <a:ea typeface="Arial"/>
                <a:cs typeface="Arial"/>
                <a:sym typeface="Arial"/>
              </a:rPr>
              <a:t>gangs</a:t>
            </a:r>
            <a:r>
              <a:rPr b="0" i="0" lang="en-US" sz="2400" u="none" cap="none" strike="noStrike">
                <a:solidFill>
                  <a:schemeClr val="dk2"/>
                </a:solidFill>
                <a:latin typeface="Arial"/>
                <a:ea typeface="Arial"/>
                <a:cs typeface="Arial"/>
                <a:sym typeface="Arial"/>
              </a:rPr>
              <a:t>, which execute redundantly.</a:t>
            </a:r>
            <a:endParaRPr/>
          </a:p>
        </p:txBody>
      </p:sp>
      <p:cxnSp>
        <p:nvCxnSpPr>
          <p:cNvPr id="181" name="Google Shape;181;p15"/>
          <p:cNvCxnSpPr/>
          <p:nvPr/>
        </p:nvCxnSpPr>
        <p:spPr>
          <a:xfrm>
            <a:off x="1335449" y="4576253"/>
            <a:ext cx="969690" cy="0"/>
          </a:xfrm>
          <a:prstGeom prst="straightConnector1">
            <a:avLst/>
          </a:prstGeom>
          <a:noFill/>
          <a:ln cap="flat" cmpd="sng" w="38100">
            <a:solidFill>
              <a:schemeClr val="accent4"/>
            </a:solidFill>
            <a:prstDash val="solid"/>
            <a:round/>
            <a:headEnd len="sm" w="sm" type="none"/>
            <a:tailEnd len="sm" w="sm" type="none"/>
          </a:ln>
        </p:spPr>
      </p:cxnSp>
      <p:sp>
        <p:nvSpPr>
          <p:cNvPr id="182" name="Google Shape;182;p15"/>
          <p:cNvSpPr txBox="1"/>
          <p:nvPr/>
        </p:nvSpPr>
        <p:spPr>
          <a:xfrm>
            <a:off x="5490491"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183" name="Google Shape;183;p15"/>
          <p:cNvSpPr txBox="1"/>
          <p:nvPr/>
        </p:nvSpPr>
        <p:spPr>
          <a:xfrm>
            <a:off x="5490490" y="3702585"/>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184" name="Google Shape;184;p15"/>
          <p:cNvSpPr txBox="1"/>
          <p:nvPr/>
        </p:nvSpPr>
        <p:spPr>
          <a:xfrm>
            <a:off x="8062669" y="3713678"/>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185" name="Google Shape;185;p15"/>
          <p:cNvSpPr txBox="1"/>
          <p:nvPr/>
        </p:nvSpPr>
        <p:spPr>
          <a:xfrm>
            <a:off x="5501843" y="239352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186" name="Google Shape;186;p15"/>
          <p:cNvSpPr txBox="1"/>
          <p:nvPr/>
        </p:nvSpPr>
        <p:spPr>
          <a:xfrm>
            <a:off x="8060043"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187" name="Google Shape;187;p15"/>
          <p:cNvSpPr txBox="1"/>
          <p:nvPr/>
        </p:nvSpPr>
        <p:spPr>
          <a:xfrm>
            <a:off x="8052024" y="2401626"/>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ppt_w</p:attrName>
                                        </p:attrNameLst>
                                      </p:cBhvr>
                                      <p:tavLst>
                                        <p:tav fmla="" tm="0">
                                          <p:val>
                                            <p:strVal val="0"/>
                                          </p:val>
                                        </p:tav>
                                        <p:tav fmla="" tm="100000">
                                          <p:val>
                                            <p:strVal val="#ppt_w"/>
                                          </p:val>
                                        </p:tav>
                                      </p:tavLst>
                                    </p:anim>
                                    <p:anim calcmode="lin" valueType="num">
                                      <p:cBhvr additive="base">
                                        <p:cTn dur="500"/>
                                        <p:tgtEl>
                                          <p:spTgt spid="17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nvSpPr>
        <p:spPr>
          <a:xfrm>
            <a:off x="419641" y="2138185"/>
            <a:ext cx="4333766" cy="33332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194" name="Google Shape;194;p16"/>
          <p:cNvSpPr txBox="1"/>
          <p:nvPr/>
        </p:nvSpPr>
        <p:spPr>
          <a:xfrm>
            <a:off x="419641" y="2138183"/>
            <a:ext cx="4333766" cy="33332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40A459"/>
                </a:solidFill>
                <a:latin typeface="Consolas"/>
                <a:ea typeface="Consolas"/>
                <a:cs typeface="Consolas"/>
                <a:sym typeface="Consolas"/>
              </a:rPr>
              <a:t>// Do Something</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195" name="Google Shape;195;p1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OPENACC PARALLEL DIRECTIVE</a:t>
            </a:r>
            <a:endParaRPr/>
          </a:p>
        </p:txBody>
      </p:sp>
      <p:sp>
        <p:nvSpPr>
          <p:cNvPr id="196" name="Google Shape;196;p1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Expressing parallelism</a:t>
            </a:r>
            <a:endParaRPr/>
          </a:p>
        </p:txBody>
      </p:sp>
      <p:grpSp>
        <p:nvGrpSpPr>
          <p:cNvPr id="197" name="Google Shape;197;p16"/>
          <p:cNvGrpSpPr/>
          <p:nvPr/>
        </p:nvGrpSpPr>
        <p:grpSpPr>
          <a:xfrm>
            <a:off x="5530360" y="1493334"/>
            <a:ext cx="2473377" cy="1243084"/>
            <a:chOff x="5538866" y="1245283"/>
            <a:chExt cx="2473377" cy="1243084"/>
          </a:xfrm>
        </p:grpSpPr>
        <p:sp>
          <p:nvSpPr>
            <p:cNvPr id="198" name="Google Shape;198;p1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99" name="Google Shape;199;p16"/>
            <p:cNvCxnSpPr>
              <a:endCxn id="198"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00" name="Google Shape;200;p16"/>
          <p:cNvGrpSpPr/>
          <p:nvPr/>
        </p:nvGrpSpPr>
        <p:grpSpPr>
          <a:xfrm>
            <a:off x="8099192" y="1493334"/>
            <a:ext cx="2473377" cy="1243084"/>
            <a:chOff x="5538866" y="1245283"/>
            <a:chExt cx="2473377" cy="1243084"/>
          </a:xfrm>
        </p:grpSpPr>
        <p:sp>
          <p:nvSpPr>
            <p:cNvPr id="201" name="Google Shape;201;p1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02" name="Google Shape;202;p16"/>
            <p:cNvCxnSpPr>
              <a:endCxn id="201"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03" name="Google Shape;203;p16"/>
          <p:cNvGrpSpPr/>
          <p:nvPr/>
        </p:nvGrpSpPr>
        <p:grpSpPr>
          <a:xfrm>
            <a:off x="5530359" y="2801133"/>
            <a:ext cx="2473377" cy="1243084"/>
            <a:chOff x="5538866" y="1245283"/>
            <a:chExt cx="2473377" cy="1243084"/>
          </a:xfrm>
        </p:grpSpPr>
        <p:sp>
          <p:nvSpPr>
            <p:cNvPr id="204" name="Google Shape;204;p1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05" name="Google Shape;205;p16"/>
            <p:cNvCxnSpPr>
              <a:endCxn id="204"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06" name="Google Shape;206;p16"/>
          <p:cNvGrpSpPr/>
          <p:nvPr/>
        </p:nvGrpSpPr>
        <p:grpSpPr>
          <a:xfrm>
            <a:off x="8099191" y="2801133"/>
            <a:ext cx="2473377" cy="1243084"/>
            <a:chOff x="5538866" y="1245283"/>
            <a:chExt cx="2473377" cy="1243084"/>
          </a:xfrm>
        </p:grpSpPr>
        <p:sp>
          <p:nvSpPr>
            <p:cNvPr id="207" name="Google Shape;207;p1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08" name="Google Shape;208;p16"/>
            <p:cNvCxnSpPr>
              <a:endCxn id="207"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09" name="Google Shape;209;p16"/>
          <p:cNvGrpSpPr/>
          <p:nvPr/>
        </p:nvGrpSpPr>
        <p:grpSpPr>
          <a:xfrm>
            <a:off x="5530359" y="4108932"/>
            <a:ext cx="2473377" cy="1243084"/>
            <a:chOff x="5538866" y="1245283"/>
            <a:chExt cx="2473377" cy="1243084"/>
          </a:xfrm>
        </p:grpSpPr>
        <p:sp>
          <p:nvSpPr>
            <p:cNvPr id="210" name="Google Shape;210;p1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11" name="Google Shape;211;p16"/>
            <p:cNvCxnSpPr>
              <a:endCxn id="210"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grpSp>
        <p:nvGrpSpPr>
          <p:cNvPr id="212" name="Google Shape;212;p16"/>
          <p:cNvGrpSpPr/>
          <p:nvPr/>
        </p:nvGrpSpPr>
        <p:grpSpPr>
          <a:xfrm>
            <a:off x="8099191" y="4108932"/>
            <a:ext cx="2473377" cy="1243084"/>
            <a:chOff x="5538866" y="1245283"/>
            <a:chExt cx="2473377" cy="1243084"/>
          </a:xfrm>
        </p:grpSpPr>
        <p:sp>
          <p:nvSpPr>
            <p:cNvPr id="213" name="Google Shape;213;p16"/>
            <p:cNvSpPr/>
            <p:nvPr/>
          </p:nvSpPr>
          <p:spPr>
            <a:xfrm>
              <a:off x="5538866" y="1245283"/>
              <a:ext cx="2473377" cy="1243084"/>
            </a:xfrm>
            <a:prstGeom prst="rect">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14" name="Google Shape;214;p16"/>
            <p:cNvCxnSpPr>
              <a:endCxn id="213" idx="2"/>
            </p:cNvCxnSpPr>
            <p:nvPr/>
          </p:nvCxnSpPr>
          <p:spPr>
            <a:xfrm>
              <a:off x="6775555" y="1309967"/>
              <a:ext cx="0" cy="1178400"/>
            </a:xfrm>
            <a:prstGeom prst="straightConnector1">
              <a:avLst/>
            </a:prstGeom>
            <a:noFill/>
            <a:ln cap="flat" cmpd="sng" w="76200">
              <a:solidFill>
                <a:schemeClr val="lt2"/>
              </a:solidFill>
              <a:prstDash val="solid"/>
              <a:round/>
              <a:headEnd len="sm" w="sm" type="none"/>
              <a:tailEnd len="med" w="med" type="triangle"/>
            </a:ln>
          </p:spPr>
        </p:cxnSp>
      </p:grpSp>
      <p:sp>
        <p:nvSpPr>
          <p:cNvPr id="215" name="Google Shape;215;p16"/>
          <p:cNvSpPr/>
          <p:nvPr/>
        </p:nvSpPr>
        <p:spPr>
          <a:xfrm>
            <a:off x="4635796" y="1493334"/>
            <a:ext cx="717064" cy="3858682"/>
          </a:xfrm>
          <a:prstGeom prst="leftBrace">
            <a:avLst>
              <a:gd fmla="val 8333" name="adj1"/>
              <a:gd fmla="val 22360" name="adj2"/>
            </a:avLst>
          </a:prstGeom>
          <a:noFill/>
          <a:ln cap="flat" cmpd="sng" w="571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6" name="Google Shape;216;p16"/>
          <p:cNvSpPr/>
          <p:nvPr/>
        </p:nvSpPr>
        <p:spPr>
          <a:xfrm>
            <a:off x="652776" y="3167062"/>
            <a:ext cx="3887565" cy="1571625"/>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17" name="Google Shape;217;p16"/>
          <p:cNvCxnSpPr/>
          <p:nvPr/>
        </p:nvCxnSpPr>
        <p:spPr>
          <a:xfrm>
            <a:off x="6767047" y="1558526"/>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18" name="Google Shape;218;p16"/>
          <p:cNvCxnSpPr/>
          <p:nvPr/>
        </p:nvCxnSpPr>
        <p:spPr>
          <a:xfrm>
            <a:off x="6767374" y="2865150"/>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19" name="Google Shape;219;p16"/>
          <p:cNvCxnSpPr/>
          <p:nvPr/>
        </p:nvCxnSpPr>
        <p:spPr>
          <a:xfrm>
            <a:off x="6767374" y="4173647"/>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20" name="Google Shape;220;p16"/>
          <p:cNvCxnSpPr/>
          <p:nvPr/>
        </p:nvCxnSpPr>
        <p:spPr>
          <a:xfrm>
            <a:off x="9335878" y="1558049"/>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21" name="Google Shape;221;p16"/>
          <p:cNvCxnSpPr/>
          <p:nvPr/>
        </p:nvCxnSpPr>
        <p:spPr>
          <a:xfrm>
            <a:off x="9335878" y="2865149"/>
            <a:ext cx="1" cy="1178369"/>
          </a:xfrm>
          <a:prstGeom prst="straightConnector1">
            <a:avLst/>
          </a:prstGeom>
          <a:noFill/>
          <a:ln cap="flat" cmpd="sng" w="76200">
            <a:solidFill>
              <a:srgbClr val="FF0000"/>
            </a:solidFill>
            <a:prstDash val="solid"/>
            <a:round/>
            <a:headEnd len="sm" w="sm" type="none"/>
            <a:tailEnd len="med" w="med" type="triangle"/>
          </a:ln>
        </p:spPr>
      </p:cxnSp>
      <p:cxnSp>
        <p:nvCxnSpPr>
          <p:cNvPr id="222" name="Google Shape;222;p16"/>
          <p:cNvCxnSpPr/>
          <p:nvPr/>
        </p:nvCxnSpPr>
        <p:spPr>
          <a:xfrm>
            <a:off x="9335877" y="4173646"/>
            <a:ext cx="1" cy="1178369"/>
          </a:xfrm>
          <a:prstGeom prst="straightConnector1">
            <a:avLst/>
          </a:prstGeom>
          <a:noFill/>
          <a:ln cap="flat" cmpd="sng" w="76200">
            <a:solidFill>
              <a:srgbClr val="FF0000"/>
            </a:solidFill>
            <a:prstDash val="solid"/>
            <a:round/>
            <a:headEnd len="sm" w="sm" type="none"/>
            <a:tailEnd len="med" w="med" type="triangle"/>
          </a:ln>
        </p:spPr>
      </p:cxnSp>
      <p:sp>
        <p:nvSpPr>
          <p:cNvPr id="223" name="Google Shape;223;p16"/>
          <p:cNvSpPr txBox="1"/>
          <p:nvPr/>
        </p:nvSpPr>
        <p:spPr>
          <a:xfrm>
            <a:off x="1475644" y="4866946"/>
            <a:ext cx="3490865" cy="1089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dk2"/>
                </a:solidFill>
                <a:latin typeface="Arial"/>
                <a:ea typeface="Arial"/>
                <a:cs typeface="Arial"/>
                <a:sym typeface="Arial"/>
              </a:rPr>
              <a:t>This loop will be executed redundantly on each gang</a:t>
            </a:r>
            <a:endParaRPr/>
          </a:p>
        </p:txBody>
      </p:sp>
      <p:sp>
        <p:nvSpPr>
          <p:cNvPr id="224" name="Google Shape;224;p16"/>
          <p:cNvSpPr txBox="1"/>
          <p:nvPr/>
        </p:nvSpPr>
        <p:spPr>
          <a:xfrm>
            <a:off x="5490491"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25" name="Google Shape;225;p16"/>
          <p:cNvSpPr txBox="1"/>
          <p:nvPr/>
        </p:nvSpPr>
        <p:spPr>
          <a:xfrm>
            <a:off x="5490490" y="3702585"/>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26" name="Google Shape;226;p16"/>
          <p:cNvSpPr txBox="1"/>
          <p:nvPr/>
        </p:nvSpPr>
        <p:spPr>
          <a:xfrm>
            <a:off x="8062669" y="3713678"/>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27" name="Google Shape;227;p16"/>
          <p:cNvSpPr txBox="1"/>
          <p:nvPr/>
        </p:nvSpPr>
        <p:spPr>
          <a:xfrm>
            <a:off x="5501843" y="239352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28" name="Google Shape;228;p16"/>
          <p:cNvSpPr txBox="1"/>
          <p:nvPr/>
        </p:nvSpPr>
        <p:spPr>
          <a:xfrm>
            <a:off x="8060043" y="5010384"/>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29" name="Google Shape;229;p16"/>
          <p:cNvSpPr txBox="1"/>
          <p:nvPr/>
        </p:nvSpPr>
        <p:spPr>
          <a:xfrm>
            <a:off x="8052024" y="2401626"/>
            <a:ext cx="73609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chemeClr val="lt2"/>
                </a:solidFill>
                <a:latin typeface="Arial"/>
                <a:ea typeface="Arial"/>
                <a:cs typeface="Arial"/>
                <a:sym typeface="Arial"/>
              </a:rPr>
              <a:t>gang</a:t>
            </a:r>
            <a:endParaRPr b="0" i="0" sz="1800" u="none" cap="none" strike="noStrike">
              <a:solidFill>
                <a:schemeClr val="dk2"/>
              </a:solidFill>
              <a:latin typeface="Arial"/>
              <a:ea typeface="Arial"/>
              <a:cs typeface="Arial"/>
              <a:sym typeface="Arial"/>
            </a:endParaRPr>
          </a:p>
        </p:txBody>
      </p:sp>
      <p:sp>
        <p:nvSpPr>
          <p:cNvPr id="230" name="Google Shape;230;p16"/>
          <p:cNvSpPr txBox="1"/>
          <p:nvPr/>
        </p:nvSpPr>
        <p:spPr>
          <a:xfrm>
            <a:off x="3345309" y="2948587"/>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231" name="Google Shape;231;p16"/>
          <p:cNvSpPr txBox="1"/>
          <p:nvPr/>
        </p:nvSpPr>
        <p:spPr>
          <a:xfrm rot="-5400000">
            <a:off x="6236659" y="1895495"/>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232" name="Google Shape;232;p16"/>
          <p:cNvSpPr txBox="1"/>
          <p:nvPr/>
        </p:nvSpPr>
        <p:spPr>
          <a:xfrm rot="-5400000">
            <a:off x="8796159" y="1890671"/>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233" name="Google Shape;233;p16"/>
          <p:cNvSpPr txBox="1"/>
          <p:nvPr/>
        </p:nvSpPr>
        <p:spPr>
          <a:xfrm rot="-5400000">
            <a:off x="6174119" y="3193533"/>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234" name="Google Shape;234;p16"/>
          <p:cNvSpPr txBox="1"/>
          <p:nvPr/>
        </p:nvSpPr>
        <p:spPr>
          <a:xfrm rot="-5400000">
            <a:off x="8733619" y="3188709"/>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235" name="Google Shape;235;p16"/>
          <p:cNvSpPr txBox="1"/>
          <p:nvPr/>
        </p:nvSpPr>
        <p:spPr>
          <a:xfrm rot="-5400000">
            <a:off x="6174119" y="4526521"/>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
        <p:nvSpPr>
          <p:cNvPr id="236" name="Google Shape;236;p16"/>
          <p:cNvSpPr txBox="1"/>
          <p:nvPr/>
        </p:nvSpPr>
        <p:spPr>
          <a:xfrm rot="-5400000">
            <a:off x="8733619" y="4521697"/>
            <a:ext cx="671979"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1" lang="en-US" sz="1800" u="none" cap="none" strike="noStrike">
                <a:solidFill>
                  <a:srgbClr val="FF0000"/>
                </a:solidFill>
                <a:latin typeface="Arial"/>
                <a:ea typeface="Arial"/>
                <a:cs typeface="Arial"/>
                <a:sym typeface="Arial"/>
              </a:rPr>
              <a:t>loop</a:t>
            </a:r>
            <a:endParaRPr b="0" i="0" sz="18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6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500"/>
                                        <p:tgtEl>
                                          <p:spTgt spid="222"/>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